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5.wmf" ContentType="image/x-wmf"/>
  <Override PartName="/ppt/media/image4.wmf" ContentType="image/x-wmf"/>
  <Override PartName="/ppt/media/image3.png" ContentType="image/png"/>
  <Override PartName="/ppt/media/image2.png" ContentType="image/png"/>
  <Override PartName="/ppt/media/image1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3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4d5ee"/>
            </a:gs>
            <a:gs pos="100000">
              <a:srgbClr val="73bbf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270080" y="12264480"/>
            <a:ext cx="78192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F1CDEC1D-48F7-45A7-BF19-36A5C695350D}" type="slidenum">
              <a:rPr b="1" lang="sl-SI" sz="2400" spc="-1" strike="noStrike">
                <a:solidFill>
                  <a:srgbClr val="ffffff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1270080" y="12446640"/>
            <a:ext cx="781920" cy="46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4400" spc="-1" strike="noStrike">
                <a:latin typeface="Arial"/>
              </a:rPr>
              <a:t>Kliknite za urejanje oblike naslova</a:t>
            </a:r>
            <a:endParaRPr b="0" lang="sl-SI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latin typeface="Arial"/>
              </a:rPr>
              <a:t>Kliknite za urejanje oblike orisa</a:t>
            </a:r>
            <a:endParaRPr b="0" lang="sl-SI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latin typeface="Arial"/>
              </a:rPr>
              <a:t>Druga raven orisa</a:t>
            </a:r>
            <a:endParaRPr b="0" lang="sl-SI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latin typeface="Arial"/>
              </a:rPr>
              <a:t>Tretja raven orisa</a:t>
            </a:r>
            <a:endParaRPr b="0" lang="sl-SI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latin typeface="Arial"/>
              </a:rPr>
              <a:t>Četrta raven orisa</a:t>
            </a:r>
            <a:endParaRPr b="0" lang="sl-SI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Peta raven orisa</a:t>
            </a:r>
            <a:endParaRPr b="0" lang="sl-SI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Šesta raven orisa</a:t>
            </a:r>
            <a:endParaRPr b="0" lang="sl-SI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Sedma raven orisa</a:t>
            </a:r>
            <a:endParaRPr b="0" lang="sl-SI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4d5ee"/>
            </a:gs>
            <a:gs pos="100000">
              <a:srgbClr val="73bbf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270080" y="12264480"/>
            <a:ext cx="78192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D8F6D6D9-531B-45D8-B13E-C2C51B2F976D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41" name="Picture 14" descr=""/>
          <p:cNvPicPr/>
          <p:nvPr/>
        </p:nvPicPr>
        <p:blipFill>
          <a:blip r:embed="rId2"/>
          <a:stretch/>
        </p:blipFill>
        <p:spPr>
          <a:xfrm>
            <a:off x="0" y="0"/>
            <a:ext cx="937800" cy="1371492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4400" spc="-1" strike="noStrike">
                <a:latin typeface="Arial"/>
              </a:rPr>
              <a:t>Kliknite za urejanje oblike naslova</a:t>
            </a:r>
            <a:endParaRPr b="0" lang="sl-SI" sz="44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latin typeface="Arial"/>
              </a:rPr>
              <a:t>Kliknite za urejanje oblike orisa</a:t>
            </a:r>
            <a:endParaRPr b="0" lang="sl-SI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latin typeface="Arial"/>
              </a:rPr>
              <a:t>Druga raven orisa</a:t>
            </a:r>
            <a:endParaRPr b="0" lang="sl-SI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latin typeface="Arial"/>
              </a:rPr>
              <a:t>Tretja raven orisa</a:t>
            </a:r>
            <a:endParaRPr b="0" lang="sl-SI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latin typeface="Arial"/>
              </a:rPr>
              <a:t>Četrta raven orisa</a:t>
            </a:r>
            <a:endParaRPr b="0" lang="sl-SI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Peta raven orisa</a:t>
            </a:r>
            <a:endParaRPr b="0" lang="sl-SI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Šesta raven orisa</a:t>
            </a:r>
            <a:endParaRPr b="0" lang="sl-SI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Sedma raven orisa</a:t>
            </a:r>
            <a:endParaRPr b="0" lang="sl-SI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2800" cy="13714920"/>
          </a:xfrm>
          <a:prstGeom prst="rect">
            <a:avLst/>
          </a:prstGeom>
          <a:ln>
            <a:noFill/>
          </a:ln>
        </p:spPr>
      </p:pic>
      <p:pic>
        <p:nvPicPr>
          <p:cNvPr id="81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0480" cy="13714920"/>
          </a:xfrm>
          <a:prstGeom prst="rect">
            <a:avLst/>
          </a:prstGeom>
          <a:ln w="1260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1224360" y="1056600"/>
            <a:ext cx="22316760" cy="116298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1936440" y="3945600"/>
            <a:ext cx="7910640" cy="684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3"/>
          <p:cNvSpPr/>
          <p:nvPr/>
        </p:nvSpPr>
        <p:spPr>
          <a:xfrm>
            <a:off x="2674800" y="2586960"/>
            <a:ext cx="9716040" cy="1845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Slovenščina na tehniški gimnaziji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16984080" y="10254960"/>
            <a:ext cx="5384160" cy="88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635040" indent="-633960" algn="r">
              <a:lnSpc>
                <a:spcPct val="100000"/>
              </a:lnSpc>
              <a:spcBef>
                <a:spcPts val="5199"/>
              </a:spcBef>
              <a:buClr>
                <a:srgbClr val="808080"/>
              </a:buClr>
              <a:buSzPct val="75000"/>
              <a:buFont typeface="Symbol"/>
              <a:buChar char=""/>
            </a:pPr>
            <a:r>
              <a:rPr b="1" lang="sl-SI" sz="3200" spc="-1" strike="noStrike">
                <a:solidFill>
                  <a:srgbClr val="808080"/>
                </a:solidFill>
                <a:latin typeface="Azo Sans"/>
                <a:ea typeface="Azo Sans"/>
              </a:rPr>
              <a:t>šolsko leto</a:t>
            </a:r>
            <a:endParaRPr b="0" lang="sl-SI" sz="3200" spc="-1" strike="noStrike"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16634160" y="10870560"/>
            <a:ext cx="5888520" cy="8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sl-SI" sz="5000" spc="-1" strike="noStrike">
                <a:solidFill>
                  <a:srgbClr val="000000"/>
                </a:solidFill>
                <a:latin typeface="Azo Sans"/>
                <a:ea typeface="Azo Sans"/>
              </a:rPr>
              <a:t>2020/2021</a:t>
            </a:r>
            <a:endParaRPr b="0" lang="sl-SI" sz="5000" spc="-1" strike="noStrike">
              <a:latin typeface="Arial"/>
            </a:endParaRPr>
          </a:p>
        </p:txBody>
      </p:sp>
      <p:pic>
        <p:nvPicPr>
          <p:cNvPr id="87" name="Picture 20" descr=""/>
          <p:cNvPicPr/>
          <p:nvPr/>
        </p:nvPicPr>
        <p:blipFill>
          <a:blip r:embed="rId3"/>
          <a:stretch/>
        </p:blipFill>
        <p:spPr>
          <a:xfrm>
            <a:off x="19887120" y="2150280"/>
            <a:ext cx="2483640" cy="1600200"/>
          </a:xfrm>
          <a:prstGeom prst="rect">
            <a:avLst/>
          </a:prstGeom>
          <a:ln>
            <a:noFill/>
          </a:ln>
        </p:spPr>
      </p:pic>
      <p:pic>
        <p:nvPicPr>
          <p:cNvPr id="88" name="Picture 22" descr=""/>
          <p:cNvPicPr/>
          <p:nvPr/>
        </p:nvPicPr>
        <p:blipFill>
          <a:blip r:embed="rId4"/>
          <a:stretch/>
        </p:blipFill>
        <p:spPr>
          <a:xfrm>
            <a:off x="1920240" y="9649800"/>
            <a:ext cx="5393880" cy="164484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Placeholder 7" descr=""/>
          <p:cNvPicPr/>
          <p:nvPr/>
        </p:nvPicPr>
        <p:blipFill>
          <a:blip r:embed="rId1"/>
          <a:srcRect l="15520" t="0" r="15520" b="0"/>
          <a:stretch/>
        </p:blipFill>
        <p:spPr>
          <a:xfrm>
            <a:off x="2540160" y="699444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90" name="Picture Placeholder 9" descr=""/>
          <p:cNvPicPr/>
          <p:nvPr/>
        </p:nvPicPr>
        <p:blipFill>
          <a:blip r:embed="rId2"/>
          <a:srcRect l="6758" t="0" r="6758" b="0"/>
          <a:stretch/>
        </p:blipFill>
        <p:spPr>
          <a:xfrm>
            <a:off x="9702720" y="699444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91" name="Picture Placeholder 11" descr=""/>
          <p:cNvPicPr/>
          <p:nvPr/>
        </p:nvPicPr>
        <p:blipFill>
          <a:blip r:embed="rId3"/>
          <a:srcRect l="10618" t="0" r="10618" b="0"/>
          <a:stretch/>
        </p:blipFill>
        <p:spPr>
          <a:xfrm>
            <a:off x="16865640" y="6994440"/>
            <a:ext cx="6247440" cy="481536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2572560" y="1139760"/>
            <a:ext cx="6247800" cy="3600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Pouk slovenščine na tehniški gimnaziji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0091880" y="2446560"/>
            <a:ext cx="13410000" cy="1405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20000"/>
              </a:lnSpc>
            </a:pPr>
            <a:r>
              <a:rPr b="0" lang="sl-SI" sz="36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Meje mojega jezika so meje mojega sveta. (Ludwig Wittgenstein</a:t>
            </a:r>
            <a:r>
              <a:rPr b="0" lang="sl-SI" sz="30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)</a:t>
            </a:r>
            <a:endParaRPr b="0" lang="sl-SI" sz="30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Placeholder 7" descr=""/>
          <p:cNvPicPr/>
          <p:nvPr/>
        </p:nvPicPr>
        <p:blipFill>
          <a:blip r:embed="rId1"/>
          <a:srcRect l="15520" t="0" r="15520" b="0"/>
          <a:stretch/>
        </p:blipFill>
        <p:spPr>
          <a:xfrm>
            <a:off x="2540160" y="699444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95" name="Picture Placeholder 9" descr=""/>
          <p:cNvPicPr/>
          <p:nvPr/>
        </p:nvPicPr>
        <p:blipFill>
          <a:blip r:embed="rId2"/>
          <a:srcRect l="6758" t="0" r="6758" b="0"/>
          <a:stretch/>
        </p:blipFill>
        <p:spPr>
          <a:xfrm>
            <a:off x="9702720" y="699444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96" name="Picture Placeholder 11" descr=""/>
          <p:cNvPicPr/>
          <p:nvPr/>
        </p:nvPicPr>
        <p:blipFill>
          <a:blip r:embed="rId3"/>
          <a:srcRect l="10618" t="0" r="10618" b="0"/>
          <a:stretch/>
        </p:blipFill>
        <p:spPr>
          <a:xfrm>
            <a:off x="16865640" y="6994440"/>
            <a:ext cx="6247440" cy="481536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1962720" y="1110600"/>
            <a:ext cx="6222960" cy="3600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Pouk slovenščine na tehniški gimnaziji …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8349120" y="918720"/>
            <a:ext cx="15384600" cy="4914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20000"/>
              </a:lnSpc>
            </a:pP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… </a:t>
            </a: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obsega pouk jezika in književnosti, ki se izmenjujeta podobno kot v </a:t>
            </a: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	</a:t>
            </a: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osnovni šoli.</a:t>
            </a:r>
            <a:endParaRPr b="0" lang="sl-SI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… </a:t>
            </a: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je urejen tako, da dijaka popelje do splošne mature.</a:t>
            </a:r>
            <a:endParaRPr b="0" lang="sl-SI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… </a:t>
            </a: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traja vsa štiri leta šolanja, in sicer po </a:t>
            </a:r>
            <a:r>
              <a:rPr b="1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štiri ure na teden</a:t>
            </a: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, v četrtem </a:t>
            </a: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	</a:t>
            </a: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letniku pa po </a:t>
            </a:r>
            <a:r>
              <a:rPr b="1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pet</a:t>
            </a: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 zato, da se za maturo vsi skupaj lažje pripravimo.</a:t>
            </a:r>
            <a:endParaRPr b="0" lang="sl-SI" sz="4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Placeholder 7" descr=""/>
          <p:cNvPicPr/>
          <p:nvPr/>
        </p:nvPicPr>
        <p:blipFill>
          <a:blip r:embed="rId1"/>
          <a:srcRect l="15520" t="0" r="15520" b="0"/>
          <a:stretch/>
        </p:blipFill>
        <p:spPr>
          <a:xfrm>
            <a:off x="2475360" y="767448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100" name="Picture Placeholder 9" descr=""/>
          <p:cNvPicPr/>
          <p:nvPr/>
        </p:nvPicPr>
        <p:blipFill>
          <a:blip r:embed="rId2"/>
          <a:srcRect l="6758" t="0" r="6758" b="0"/>
          <a:stretch/>
        </p:blipFill>
        <p:spPr>
          <a:xfrm>
            <a:off x="9791640" y="770076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101" name="Picture Placeholder 11" descr=""/>
          <p:cNvPicPr/>
          <p:nvPr/>
        </p:nvPicPr>
        <p:blipFill>
          <a:blip r:embed="rId3"/>
          <a:srcRect l="10618" t="0" r="10618" b="0"/>
          <a:stretch/>
        </p:blipFill>
        <p:spPr>
          <a:xfrm>
            <a:off x="16968600" y="7719120"/>
            <a:ext cx="6247440" cy="481536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1897920" y="1433160"/>
            <a:ext cx="5975280" cy="3600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Pri pouku slovenščine na tehniški gimnaziji …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8521560" y="698040"/>
            <a:ext cx="15276600" cy="652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20000"/>
              </a:lnSpc>
            </a:pP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… </a:t>
            </a: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se naučimo napisati esej in mnogo drugih neumetnostnih besedil. </a:t>
            </a:r>
            <a:endParaRPr b="0" lang="sl-SI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Za to imamo</a:t>
            </a:r>
            <a:endParaRPr b="0" lang="sl-SI" sz="4400" spc="-1" strike="noStrike">
              <a:latin typeface="Arial"/>
            </a:endParaRPr>
          </a:p>
          <a:p>
            <a:pPr marL="571680" indent="-570600">
              <a:lnSpc>
                <a:spcPct val="120000"/>
              </a:lnSpc>
              <a:buClr>
                <a:srgbClr val="595457"/>
              </a:buClr>
              <a:buFont typeface="Wingdings" charset="2"/>
              <a:buChar char=""/>
            </a:pP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dobra berila in učinkovite učbenike, </a:t>
            </a:r>
            <a:endParaRPr b="0" lang="sl-SI" sz="4400" spc="-1" strike="noStrike">
              <a:latin typeface="Arial"/>
            </a:endParaRPr>
          </a:p>
          <a:p>
            <a:pPr marL="571680" indent="-570600">
              <a:lnSpc>
                <a:spcPct val="120000"/>
              </a:lnSpc>
              <a:buClr>
                <a:srgbClr val="595457"/>
              </a:buClr>
              <a:buFont typeface="Wingdings" charset="2"/>
              <a:buChar char=""/>
            </a:pP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bogate spletne učilnice z mnogo gradiva za vajo,</a:t>
            </a:r>
            <a:endParaRPr b="0" lang="sl-SI" sz="4400" spc="-1" strike="noStrike">
              <a:latin typeface="Arial"/>
            </a:endParaRPr>
          </a:p>
          <a:p>
            <a:pPr marL="571680" indent="-570600">
              <a:lnSpc>
                <a:spcPct val="120000"/>
              </a:lnSpc>
              <a:buClr>
                <a:srgbClr val="595457"/>
              </a:buClr>
              <a:buFont typeface="Wingdings" charset="2"/>
              <a:buChar char=""/>
            </a:pP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zelo založeno šolsko knjižnico in </a:t>
            </a:r>
            <a:endParaRPr b="0" lang="sl-SI" sz="4400" spc="-1" strike="noStrike">
              <a:latin typeface="Arial"/>
            </a:endParaRPr>
          </a:p>
          <a:p>
            <a:pPr marL="571680" indent="-570600">
              <a:lnSpc>
                <a:spcPct val="120000"/>
              </a:lnSpc>
              <a:buClr>
                <a:srgbClr val="595457"/>
              </a:buClr>
              <a:buFont typeface="Wingdings" charset="2"/>
              <a:buChar char=""/>
            </a:pPr>
            <a:r>
              <a:rPr b="0" lang="sl-SI" sz="44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individualne ure za kogar koli, ki potrebuje pomoč pri učenju slovenščine.</a:t>
            </a:r>
            <a:endParaRPr b="0" lang="sl-SI" sz="4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Placeholder 7" descr=""/>
          <p:cNvPicPr/>
          <p:nvPr/>
        </p:nvPicPr>
        <p:blipFill>
          <a:blip r:embed="rId1"/>
          <a:srcRect l="15520" t="0" r="15520" b="0"/>
          <a:stretch/>
        </p:blipFill>
        <p:spPr>
          <a:xfrm>
            <a:off x="2572560" y="790128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105" name="Picture Placeholder 9" descr=""/>
          <p:cNvPicPr/>
          <p:nvPr/>
        </p:nvPicPr>
        <p:blipFill>
          <a:blip r:embed="rId2"/>
          <a:srcRect l="6758" t="0" r="6758" b="0"/>
          <a:stretch/>
        </p:blipFill>
        <p:spPr>
          <a:xfrm>
            <a:off x="9768240" y="790128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106" name="Picture Placeholder 11" descr=""/>
          <p:cNvPicPr/>
          <p:nvPr/>
        </p:nvPicPr>
        <p:blipFill>
          <a:blip r:embed="rId3"/>
          <a:srcRect l="10618" t="0" r="10618" b="0"/>
          <a:stretch/>
        </p:blipFill>
        <p:spPr>
          <a:xfrm>
            <a:off x="16865640" y="7835760"/>
            <a:ext cx="6247440" cy="481536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1803960" y="1611000"/>
            <a:ext cx="6025320" cy="3600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Pri pouku slovenščine na tehniški gimnaziji …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8538840" y="1049040"/>
            <a:ext cx="15107760" cy="6230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20000"/>
              </a:lnSpc>
            </a:pP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… </a:t>
            </a: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beremo, pišemo, pripovedujemo in se pogovarjamo. </a:t>
            </a:r>
            <a:endParaRPr b="0" lang="sl-SI" sz="4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… </a:t>
            </a: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poslušamo drug drugega in sodelujemo med seboj.</a:t>
            </a:r>
            <a:endParaRPr b="0" lang="sl-SI" sz="4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… </a:t>
            </a: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se učimo spoštljive in jasne komunikacije.</a:t>
            </a:r>
            <a:endParaRPr b="0" lang="sl-SI" sz="4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… </a:t>
            </a: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premišljujemo o pomenu jezika in besedne umetnosti za </a:t>
            </a: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	</a:t>
            </a: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posameznika in človeštvo.</a:t>
            </a:r>
            <a:endParaRPr b="0" lang="sl-SI" sz="4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Placeholder 7" descr=""/>
          <p:cNvPicPr/>
          <p:nvPr/>
        </p:nvPicPr>
        <p:blipFill>
          <a:blip r:embed="rId1"/>
          <a:srcRect l="15520" t="0" r="15520" b="0"/>
          <a:stretch/>
        </p:blipFill>
        <p:spPr>
          <a:xfrm>
            <a:off x="2507760" y="741492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110" name="Picture Placeholder 9" descr=""/>
          <p:cNvPicPr/>
          <p:nvPr/>
        </p:nvPicPr>
        <p:blipFill>
          <a:blip r:embed="rId2"/>
          <a:srcRect l="6758" t="0" r="6758" b="0"/>
          <a:stretch/>
        </p:blipFill>
        <p:spPr>
          <a:xfrm>
            <a:off x="9702720" y="741492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111" name="Picture Placeholder 11" descr=""/>
          <p:cNvPicPr/>
          <p:nvPr/>
        </p:nvPicPr>
        <p:blipFill>
          <a:blip r:embed="rId3"/>
          <a:srcRect l="10618" t="0" r="10618" b="0"/>
          <a:stretch/>
        </p:blipFill>
        <p:spPr>
          <a:xfrm>
            <a:off x="16920360" y="7350120"/>
            <a:ext cx="6247440" cy="481536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1807200" y="1652400"/>
            <a:ext cx="5947200" cy="3600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Pouk slovenščine na tehniški gimnaziji …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8724240" y="1034280"/>
            <a:ext cx="14554080" cy="535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20000"/>
              </a:lnSpc>
            </a:pP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… </a:t>
            </a:r>
            <a:r>
              <a:rPr b="0" lang="sl-SI" sz="4800" spc="-1" strike="noStrike">
                <a:solidFill>
                  <a:srgbClr val="595457"/>
                </a:solidFill>
                <a:latin typeface="Azo Sans Light"/>
                <a:ea typeface="Montserrat Light"/>
              </a:rPr>
              <a:t>povezujemo z drugimi predmeti: tujimi jeziki, matematiko, fiziko, logiko, zgodovino, umetnostjo, strojništvom, elektrotehniko in računalništvom, saj verjamemo, da je kultiviran strokovnjak tudi kultiviran sogovornik, pisec in bralec.</a:t>
            </a:r>
            <a:endParaRPr b="0" lang="sl-SI" sz="4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Označba mesta slike 4" descr=""/>
          <p:cNvPicPr/>
          <p:nvPr/>
        </p:nvPicPr>
        <p:blipFill>
          <a:blip r:embed="rId1"/>
          <a:srcRect l="8675" t="0" r="8675" b="0"/>
          <a:stretch/>
        </p:blipFill>
        <p:spPr>
          <a:xfrm>
            <a:off x="2540160" y="699444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115" name="Označba mesta slike 6" descr=""/>
          <p:cNvPicPr/>
          <p:nvPr/>
        </p:nvPicPr>
        <p:blipFill>
          <a:blip r:embed="rId2"/>
          <a:srcRect l="7037" t="0" r="7037" b="0"/>
          <a:stretch/>
        </p:blipFill>
        <p:spPr>
          <a:xfrm>
            <a:off x="16865640" y="6994440"/>
            <a:ext cx="6247440" cy="4815360"/>
          </a:xfrm>
          <a:prstGeom prst="rect">
            <a:avLst/>
          </a:prstGeom>
          <a:ln>
            <a:noFill/>
          </a:ln>
        </p:spPr>
      </p:pic>
      <p:pic>
        <p:nvPicPr>
          <p:cNvPr id="116" name="Označba mesta slike 8" descr=""/>
          <p:cNvPicPr/>
          <p:nvPr/>
        </p:nvPicPr>
        <p:blipFill>
          <a:blip r:embed="rId3"/>
          <a:srcRect l="6755" t="0" r="6755" b="0"/>
          <a:stretch/>
        </p:blipFill>
        <p:spPr>
          <a:xfrm>
            <a:off x="9702720" y="6994440"/>
            <a:ext cx="6247440" cy="48153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Application>Collabora_Office/6.2.10.17$Linux_X86_64 LibreOffice_project/207471efd99fe953f8d057691833f903ceb4b18a</Application>
  <Words>190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sl-SI</dc:language>
  <cp:lastModifiedBy/>
  <dcterms:modified xsi:type="dcterms:W3CDTF">2021-02-11T17:44:18Z</dcterms:modified>
  <cp:revision>87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 meri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