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6.wmf" ContentType="image/x-wmf"/>
  <Override PartName="/ppt/media/image4.png" ContentType="image/png"/>
  <Override PartName="/ppt/media/image14.jpeg" ContentType="image/jpeg"/>
  <Override PartName="/ppt/media/image7.wmf" ContentType="image/x-wmf"/>
  <Override PartName="/ppt/media/image5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949436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774656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113704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774656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2113704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949436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949436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774656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2113704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1774656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2113704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949436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949436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774656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2113704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1774656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2113704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1949436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1949436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1774656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21137040" y="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1774656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21137040" y="7164360"/>
            <a:ext cx="322884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13715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9494360" y="716436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5572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9494360" y="0"/>
            <a:ext cx="489348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4355720" y="7164360"/>
            <a:ext cx="10027800" cy="654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24383520" cy="13715640"/>
          </a:xfrm>
          <a:prstGeom prst="rect">
            <a:avLst/>
          </a:prstGeom>
        </p:spPr>
        <p:txBody>
          <a:bodyPr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Kliknite za urejanje oblike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Druga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Tretja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Četrta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Peta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Šesta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Sedma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1270080" y="12264480"/>
            <a:ext cx="78264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1A7C463C-2B6F-4690-B870-DBFB51BCFA45}" type="slidenum">
              <a:rPr b="1" lang="sl-SI" sz="2400" spc="-1" strike="noStrike">
                <a:solidFill>
                  <a:srgbClr val="ffffff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1270080" y="12446640"/>
            <a:ext cx="782640" cy="46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5000" spc="-1" strike="noStrike">
                <a:solidFill>
                  <a:srgbClr val="000000"/>
                </a:solidFill>
                <a:latin typeface="Helvetica Light"/>
              </a:rPr>
              <a:t>Kliknite za urejanje oblike naslova</a:t>
            </a:r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270080" y="12264480"/>
            <a:ext cx="78264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EB395EB5-BBF7-4765-B444-692FA2FFD5CF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41" name="Picture 5" descr=""/>
          <p:cNvPicPr/>
          <p:nvPr/>
        </p:nvPicPr>
        <p:blipFill>
          <a:blip r:embed="rId2"/>
          <a:stretch/>
        </p:blipFill>
        <p:spPr>
          <a:xfrm>
            <a:off x="0" y="0"/>
            <a:ext cx="938520" cy="1371564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5000" spc="-1" strike="noStrike">
                <a:solidFill>
                  <a:srgbClr val="000000"/>
                </a:solidFill>
                <a:latin typeface="Helvetica Light"/>
              </a:rPr>
              <a:t>Kliknite za urejanje oblike naslova</a:t>
            </a:r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200" spc="-1" strike="noStrike">
                <a:solidFill>
                  <a:srgbClr val="000000"/>
                </a:solidFill>
                <a:latin typeface="Azo Sans Light"/>
              </a:rPr>
              <a:t>Kliknite za urejanje oblike orisa</a:t>
            </a:r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200" spc="-1" strike="noStrike">
                <a:solidFill>
                  <a:srgbClr val="000000"/>
                </a:solidFill>
                <a:latin typeface="Azo Sans Light"/>
              </a:rPr>
              <a:t>Druga raven orisa</a:t>
            </a:r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200" spc="-1" strike="noStrike">
                <a:solidFill>
                  <a:srgbClr val="000000"/>
                </a:solidFill>
                <a:latin typeface="Azo Sans Light"/>
              </a:rPr>
              <a:t>Tretja raven orisa</a:t>
            </a:r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200" spc="-1" strike="noStrike">
                <a:solidFill>
                  <a:srgbClr val="000000"/>
                </a:solidFill>
                <a:latin typeface="Azo Sans Light"/>
              </a:rPr>
              <a:t>Četrta raven orisa</a:t>
            </a:r>
            <a:endParaRPr b="0" lang="sl-SI" sz="5200" spc="-1" strike="noStrike">
              <a:solidFill>
                <a:srgbClr val="000000"/>
              </a:solidFill>
              <a:latin typeface="Azo Sans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zo Sans Light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zo Sans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zo Sans Light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zo Sans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zo Sans Light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zo Sans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2540160" y="6994440"/>
            <a:ext cx="6248160" cy="48160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Kliknite za urejanje oblike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Druga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Tretja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Četrta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Peta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Šesta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Sedma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702720" y="6994440"/>
            <a:ext cx="6248160" cy="48160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Kliknite za urejanje oblike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Druga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Tretja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Četrta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Peta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Šesta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Sedma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6865640" y="6994440"/>
            <a:ext cx="6248160" cy="48160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Kliknite za urejanje oblike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Druga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Tretja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Četrta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Peta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Šesta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Sedma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270080" y="12264480"/>
            <a:ext cx="78264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6FFE0771-C7DB-42A0-A5D7-3AC377EB253F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84" name="Picture 14" descr=""/>
          <p:cNvPicPr/>
          <p:nvPr/>
        </p:nvPicPr>
        <p:blipFill>
          <a:blip r:embed="rId2"/>
          <a:stretch/>
        </p:blipFill>
        <p:spPr>
          <a:xfrm>
            <a:off x="0" y="0"/>
            <a:ext cx="938520" cy="13715640"/>
          </a:xfrm>
          <a:prstGeom prst="rect">
            <a:avLst/>
          </a:prstGeom>
          <a:ln>
            <a:noFill/>
          </a:ln>
        </p:spPr>
      </p:pic>
      <p:sp>
        <p:nvSpPr>
          <p:cNvPr id="85" name="PlaceHolder 5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5000" spc="-1" strike="noStrike">
                <a:solidFill>
                  <a:srgbClr val="000000"/>
                </a:solidFill>
                <a:latin typeface="Helvetica Light"/>
              </a:rPr>
              <a:t>Kliknite za urejanje oblike naslova</a:t>
            </a:r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14355720" y="0"/>
            <a:ext cx="10027800" cy="13715640"/>
          </a:xfrm>
          <a:prstGeom prst="rect">
            <a:avLst/>
          </a:prstGeom>
        </p:spPr>
        <p:txBody>
          <a:bodyPr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Kliknite za urejanje oblike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Druga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Tretja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Četrta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Peta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Šesta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5000" spc="-1" strike="noStrike">
                <a:solidFill>
                  <a:srgbClr val="000000"/>
                </a:solidFill>
                <a:latin typeface="Azo Sans Light"/>
              </a:rPr>
              <a:t>Sedma raven orisa</a:t>
            </a:r>
            <a:endParaRPr b="0" lang="sl-SI" sz="5000" spc="-1" strike="noStrike">
              <a:solidFill>
                <a:srgbClr val="000000"/>
              </a:solidFill>
              <a:latin typeface="Azo Sans Light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270080" y="12264480"/>
            <a:ext cx="78264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C3B40A2D-984A-4B80-84D8-91D7A2C05BF8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124" name="Picture 10" descr=""/>
          <p:cNvPicPr/>
          <p:nvPr/>
        </p:nvPicPr>
        <p:blipFill>
          <a:blip r:embed="rId2"/>
          <a:stretch/>
        </p:blipFill>
        <p:spPr>
          <a:xfrm>
            <a:off x="0" y="0"/>
            <a:ext cx="938520" cy="13715640"/>
          </a:xfrm>
          <a:prstGeom prst="rect">
            <a:avLst/>
          </a:prstGeom>
          <a:ln>
            <a:noFill/>
          </a:ln>
        </p:spPr>
      </p:pic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5000" spc="-1" strike="noStrike">
                <a:solidFill>
                  <a:srgbClr val="000000"/>
                </a:solidFill>
                <a:latin typeface="Helvetica Light"/>
              </a:rPr>
              <a:t>Kliknite za urejanje oblike naslova</a:t>
            </a:r>
            <a:endParaRPr b="0" lang="sl-SI" sz="5000" spc="-1" strike="noStrike">
              <a:solidFill>
                <a:srgbClr val="000000"/>
              </a:solidFill>
              <a:latin typeface="Helvetica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ff7ff"/>
            </a:gs>
            <a:gs pos="100000">
              <a:srgbClr val="9dcff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>
            <a:noFill/>
          </a:ln>
        </p:spPr>
      </p:pic>
      <p:pic>
        <p:nvPicPr>
          <p:cNvPr id="163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1200" cy="13715640"/>
          </a:xfrm>
          <a:prstGeom prst="rect">
            <a:avLst/>
          </a:prstGeom>
          <a:ln w="1260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931320" y="1185480"/>
            <a:ext cx="22317840" cy="111754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/>
          <p:cNvSpPr/>
          <p:nvPr/>
        </p:nvSpPr>
        <p:spPr>
          <a:xfrm>
            <a:off x="1936440" y="3945600"/>
            <a:ext cx="7911360" cy="68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20000"/>
              </a:lnSpc>
            </a:pPr>
            <a:r>
              <a:rPr b="0" lang="sl-SI" sz="3200" spc="157" strike="noStrike">
                <a:solidFill>
                  <a:srgbClr val="151314"/>
                </a:solidFill>
                <a:latin typeface="Azo Sans Light"/>
                <a:ea typeface="Montserrat Light"/>
              </a:rPr>
              <a:t>Predstavitev predmeta</a:t>
            </a:r>
            <a:endParaRPr b="0" lang="sl-SI" sz="32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1898280" y="2571840"/>
            <a:ext cx="7649640" cy="968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0" lang="sl-SI" sz="7200" spc="718" strike="noStrike">
                <a:solidFill>
                  <a:srgbClr val="151314"/>
                </a:solidFill>
                <a:latin typeface="Montserrat Bold"/>
                <a:ea typeface="Montserrat Bold"/>
              </a:rPr>
              <a:t>Računalništvo</a:t>
            </a:r>
            <a:endParaRPr b="0" lang="sl-SI" sz="7200" spc="-1" strike="noStrike">
              <a:latin typeface="Arial"/>
            </a:endParaRPr>
          </a:p>
        </p:txBody>
      </p:sp>
      <p:pic>
        <p:nvPicPr>
          <p:cNvPr id="167" name="Picture 20" descr=""/>
          <p:cNvPicPr/>
          <p:nvPr/>
        </p:nvPicPr>
        <p:blipFill>
          <a:blip r:embed="rId3"/>
          <a:stretch/>
        </p:blipFill>
        <p:spPr>
          <a:xfrm>
            <a:off x="19887120" y="2150280"/>
            <a:ext cx="2484360" cy="1600920"/>
          </a:xfrm>
          <a:prstGeom prst="rect">
            <a:avLst/>
          </a:prstGeom>
          <a:ln>
            <a:noFill/>
          </a:ln>
        </p:spPr>
      </p:pic>
      <p:pic>
        <p:nvPicPr>
          <p:cNvPr id="168" name="Picture 22" descr=""/>
          <p:cNvPicPr/>
          <p:nvPr/>
        </p:nvPicPr>
        <p:blipFill>
          <a:blip r:embed="rId4"/>
          <a:stretch/>
        </p:blipFill>
        <p:spPr>
          <a:xfrm>
            <a:off x="1920240" y="9649800"/>
            <a:ext cx="5394600" cy="164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540160" y="5676120"/>
            <a:ext cx="18262080" cy="282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30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2. letnik: 2 uri Računalništva + 2 uri Laboratorijskih vaj</a:t>
            </a:r>
            <a:endParaRPr b="0" lang="sl-SI" sz="3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30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3. letnik: 4 ure Računalništva + 2 uri Laboratorijskih vaj + 3 ure Računalniški sistemi in omrežja (RSO)</a:t>
            </a:r>
            <a:endParaRPr b="0" lang="sl-SI" sz="3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30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4. letnik: 4 ure Računalništva + 2 uri laboratorijskih vaj + 3 ure Računalniški sistemi in omrežja (RSO)</a:t>
            </a:r>
            <a:endParaRPr b="0" lang="sl-SI" sz="30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540160" y="815760"/>
            <a:ext cx="17506080" cy="3600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0" lang="sl-SI" sz="9600" spc="718" strike="noStrike">
                <a:solidFill>
                  <a:srgbClr val="151314"/>
                </a:solidFill>
                <a:latin typeface="Montserrat Bold"/>
                <a:ea typeface="Montserrat Bold"/>
              </a:rPr>
              <a:t>Pouk namenjen računalniškim predmetom</a:t>
            </a:r>
            <a:endParaRPr b="0" lang="sl-SI" sz="9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40160" y="1400400"/>
            <a:ext cx="17189640" cy="2431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0" lang="sl-SI" sz="9600" spc="718" strike="noStrike">
                <a:solidFill>
                  <a:srgbClr val="151314"/>
                </a:solidFill>
                <a:latin typeface="Montserrat Bold"/>
                <a:ea typeface="Montserrat Bold"/>
              </a:rPr>
              <a:t>Predstavitev podatkov in strojna oprema</a:t>
            </a:r>
            <a:endParaRPr b="0" lang="sl-SI" sz="96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0568520" y="4542840"/>
            <a:ext cx="5697000" cy="1186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30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Razumem dvojiški sistem? </a:t>
            </a:r>
            <a:endParaRPr b="0" lang="sl-SI" sz="3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3000" spc="-1" strike="noStrike">
              <a:latin typeface="Arial"/>
            </a:endParaRPr>
          </a:p>
        </p:txBody>
      </p:sp>
      <p:pic>
        <p:nvPicPr>
          <p:cNvPr id="173" name="Slika 1" descr=""/>
          <p:cNvPicPr/>
          <p:nvPr/>
        </p:nvPicPr>
        <p:blipFill>
          <a:blip r:embed="rId1"/>
          <a:stretch/>
        </p:blipFill>
        <p:spPr>
          <a:xfrm>
            <a:off x="1713600" y="4007520"/>
            <a:ext cx="8564400" cy="4816080"/>
          </a:xfrm>
          <a:prstGeom prst="rect">
            <a:avLst/>
          </a:prstGeom>
          <a:ln>
            <a:noFill/>
          </a:ln>
        </p:spPr>
      </p:pic>
      <p:pic>
        <p:nvPicPr>
          <p:cNvPr id="174" name="Označba mesta slike 6" descr=""/>
          <p:cNvPicPr/>
          <p:nvPr/>
        </p:nvPicPr>
        <p:blipFill>
          <a:blip r:embed="rId2"/>
          <a:stretch/>
        </p:blipFill>
        <p:spPr>
          <a:xfrm>
            <a:off x="16865640" y="6994440"/>
            <a:ext cx="6248160" cy="4816080"/>
          </a:xfrm>
          <a:prstGeom prst="rect">
            <a:avLst/>
          </a:prstGeom>
          <a:ln>
            <a:noFill/>
          </a:ln>
        </p:spPr>
      </p:pic>
      <p:pic>
        <p:nvPicPr>
          <p:cNvPr id="175" name="Slika 8" descr=""/>
          <p:cNvPicPr/>
          <p:nvPr/>
        </p:nvPicPr>
        <p:blipFill>
          <a:blip r:embed="rId3"/>
          <a:stretch/>
        </p:blipFill>
        <p:spPr>
          <a:xfrm>
            <a:off x="16865640" y="6858000"/>
            <a:ext cx="6248160" cy="5218200"/>
          </a:xfrm>
          <a:prstGeom prst="rect">
            <a:avLst/>
          </a:prstGeom>
          <a:ln>
            <a:noFill/>
          </a:ln>
        </p:spPr>
      </p:pic>
      <p:pic>
        <p:nvPicPr>
          <p:cNvPr id="176" name="Slika 10" descr=""/>
          <p:cNvPicPr/>
          <p:nvPr/>
        </p:nvPicPr>
        <p:blipFill>
          <a:blip r:embed="rId4"/>
          <a:stretch/>
        </p:blipFill>
        <p:spPr>
          <a:xfrm>
            <a:off x="9055800" y="10567800"/>
            <a:ext cx="6330240" cy="93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2417040" y="4616280"/>
            <a:ext cx="8889480" cy="118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sl-SI" sz="36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Klasični problem: risanje fraktalov </a:t>
            </a:r>
            <a:endParaRPr b="0" lang="sl-SI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36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2540160" y="1985400"/>
            <a:ext cx="9874440" cy="1261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0" lang="sl-SI" sz="9600" spc="718" strike="noStrike">
                <a:solidFill>
                  <a:srgbClr val="151314"/>
                </a:solidFill>
                <a:latin typeface="Montserrat Bold"/>
                <a:ea typeface="Montserrat Bold"/>
              </a:rPr>
              <a:t>Programiranje </a:t>
            </a:r>
            <a:endParaRPr b="0" lang="sl-SI" sz="9600" spc="-1" strike="noStrike">
              <a:latin typeface="Arial"/>
            </a:endParaRPr>
          </a:p>
        </p:txBody>
      </p:sp>
      <p:pic>
        <p:nvPicPr>
          <p:cNvPr id="179" name="Slika 12" descr=""/>
          <p:cNvPicPr/>
          <p:nvPr/>
        </p:nvPicPr>
        <p:blipFill>
          <a:blip r:embed="rId1"/>
          <a:srcRect l="0" t="0" r="13016" b="12913"/>
          <a:stretch/>
        </p:blipFill>
        <p:spPr>
          <a:xfrm>
            <a:off x="7936560" y="5541840"/>
            <a:ext cx="12602160" cy="703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540160" y="1400400"/>
            <a:ext cx="17189640" cy="2431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0" lang="sl-SI" sz="9600" spc="718" strike="noStrike">
                <a:solidFill>
                  <a:srgbClr val="151314"/>
                </a:solidFill>
                <a:latin typeface="Montserrat Bold"/>
                <a:ea typeface="Montserrat Bold"/>
              </a:rPr>
              <a:t>Podatkovne baze in informacijski sistemi</a:t>
            </a:r>
            <a:endParaRPr b="0" lang="sl-SI" sz="9600" spc="-1" strike="noStrike">
              <a:latin typeface="Arial"/>
            </a:endParaRPr>
          </a:p>
        </p:txBody>
      </p:sp>
      <p:pic>
        <p:nvPicPr>
          <p:cNvPr id="181" name="Označba mesta vsebine 3" descr=""/>
          <p:cNvPicPr/>
          <p:nvPr/>
        </p:nvPicPr>
        <p:blipFill>
          <a:blip r:embed="rId1"/>
          <a:srcRect l="21181" t="0" r="1463" b="8546"/>
          <a:stretch/>
        </p:blipFill>
        <p:spPr>
          <a:xfrm>
            <a:off x="2676600" y="3864960"/>
            <a:ext cx="12850200" cy="811548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9538560" y="12009600"/>
            <a:ext cx="9434880" cy="1733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30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Pomembne podatke shranjujem v podatkovno bazo</a:t>
            </a:r>
            <a:endParaRPr b="0" lang="sl-SI" sz="3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3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417040" y="4067640"/>
            <a:ext cx="8889480" cy="2285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sl-SI" sz="36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Tekmovanje v znanju računalništva</a:t>
            </a:r>
            <a:endParaRPr b="0" lang="sl-SI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36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Bober</a:t>
            </a:r>
            <a:endParaRPr b="0" lang="sl-SI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3600" spc="-1" strike="noStrike">
                <a:solidFill>
                  <a:srgbClr val="595457"/>
                </a:solidFill>
                <a:latin typeface="Montserrat Light"/>
                <a:ea typeface="Montserrat Light"/>
              </a:rPr>
              <a:t>Imagine cup</a:t>
            </a:r>
            <a:endParaRPr b="0" lang="sl-SI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36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2540160" y="1985400"/>
            <a:ext cx="9874440" cy="1261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0" lang="sl-SI" sz="9600" spc="718" strike="noStrike">
                <a:solidFill>
                  <a:srgbClr val="151314"/>
                </a:solidFill>
                <a:latin typeface="Montserrat Bold"/>
                <a:ea typeface="Montserrat Bold"/>
              </a:rPr>
              <a:t>Dodatno </a:t>
            </a:r>
            <a:endParaRPr b="0" lang="sl-SI" sz="9600" spc="-1" strike="noStrike">
              <a:latin typeface="Arial"/>
            </a:endParaRPr>
          </a:p>
        </p:txBody>
      </p:sp>
      <p:pic>
        <p:nvPicPr>
          <p:cNvPr id="185" name="Slika 1" descr=""/>
          <p:cNvPicPr/>
          <p:nvPr/>
        </p:nvPicPr>
        <p:blipFill>
          <a:blip r:embed="rId1"/>
          <a:stretch/>
        </p:blipFill>
        <p:spPr>
          <a:xfrm>
            <a:off x="12067200" y="2106360"/>
            <a:ext cx="6818400" cy="965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Application>Collabora_Office/6.2.10.17$Linux_X86_64 LibreOffice_project/207471efd99fe953f8d057691833f903ceb4b18a</Application>
  <Words>97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Barbara Pušnar</dc:creator>
  <dc:description/>
  <dc:language>sl-SI</dc:language>
  <cp:lastModifiedBy/>
  <dcterms:modified xsi:type="dcterms:W3CDTF">2021-02-11T17:39:35Z</dcterms:modified>
  <cp:revision>64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 meri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