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5.jpeg" ContentType="image/jpeg"/>
  <Override PartName="/ppt/media/image34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24.gif" ContentType="image/gif"/>
  <Override PartName="/ppt/media/image23.gif" ContentType="image/gif"/>
  <Override PartName="/ppt/media/image22.gif" ContentType="image/gif"/>
  <Override PartName="/ppt/media/image27.jpeg" ContentType="image/jpeg"/>
  <Override PartName="/ppt/media/image26.jpeg" ContentType="image/jpeg"/>
  <Override PartName="/ppt/media/image25.jpeg" ContentType="image/jpeg"/>
  <Override PartName="/ppt/media/image21.jpeg" ContentType="image/jpeg"/>
  <Override PartName="/ppt/media/image20.jpeg" ContentType="image/jpeg"/>
  <Override PartName="/ppt/media/image7.wmf" ContentType="image/x-wmf"/>
  <Override PartName="/ppt/media/image6.wmf" ContentType="image/x-wmf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8.png" ContentType="image/png"/>
  <Override PartName="/ppt/media/image9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12.png" ContentType="image/png"/>
  <Override PartName="/ppt/media/image19.jpeg" ContentType="image/jpeg"/>
  <Override PartName="/ppt/media/image18.jpeg" ContentType="image/jpeg"/>
  <Override PartName="/ppt/media/image17.jpeg" ContentType="image/jpeg"/>
  <Override PartName="/ppt/media/image14.jpeg" ContentType="image/jpeg"/>
  <Override PartName="/ppt/media/image13.jpeg" ContentType="image/jpeg"/>
  <Override PartName="/ppt/media/image15.jpeg" ContentType="image/jpeg"/>
  <Override PartName="/ppt/media/image10.jpeg" ContentType="image/jpeg"/>
  <Override PartName="/ppt/media/image11.jpeg" ContentType="image/jpeg"/>
  <Override PartName="/ppt/media/image16.jpeg" ContentType="image/jpe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1F2ECEFB-4E94-496B-9D60-EC834E930C24}" type="slidenum">
              <a:rPr b="1" lang="sl-SI" sz="2400" spc="-1" strike="noStrike">
                <a:solidFill>
                  <a:srgbClr val="ffffff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1270080" y="12446640"/>
            <a:ext cx="782280" cy="46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4400" spc="-1" strike="noStrike">
                <a:latin typeface="Arial"/>
              </a:rPr>
              <a:t>Kliknite za urejanje oblike naslova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latin typeface="Arial"/>
              </a:rPr>
              <a:t>Kliknite za urejanje oblike orisa</a:t>
            </a:r>
            <a:endParaRPr b="0" lang="sl-S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latin typeface="Arial"/>
              </a:rPr>
              <a:t>Druga raven orisa</a:t>
            </a:r>
            <a:endParaRPr b="0" lang="sl-S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latin typeface="Arial"/>
              </a:rPr>
              <a:t>Tretja raven orisa</a:t>
            </a:r>
            <a:endParaRPr b="0" lang="sl-S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latin typeface="Arial"/>
              </a:rPr>
              <a:t>Četrta raven orisa</a:t>
            </a:r>
            <a:endParaRPr b="0" lang="sl-S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Peta raven orisa</a:t>
            </a:r>
            <a:endParaRPr b="0" lang="sl-S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Šesta raven orisa</a:t>
            </a:r>
            <a:endParaRPr b="0" lang="sl-S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Sedma raven orisa</a:t>
            </a:r>
            <a:endParaRPr b="0" lang="sl-S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DD954532-E28C-43B9-BC17-2D369E0B9A45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1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41" name="Picture 10" descr=""/>
          <p:cNvPicPr/>
          <p:nvPr/>
        </p:nvPicPr>
        <p:blipFill>
          <a:blip r:embed="rId2"/>
          <a:stretch/>
        </p:blipFill>
        <p:spPr>
          <a:xfrm>
            <a:off x="0" y="0"/>
            <a:ext cx="938160" cy="137152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4400" spc="-1" strike="noStrike">
                <a:latin typeface="Arial"/>
              </a:rPr>
              <a:t>Kliknite za urejanje oblike naslova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latin typeface="Arial"/>
              </a:rPr>
              <a:t>Kliknite za urejanje oblike orisa</a:t>
            </a:r>
            <a:endParaRPr b="0" lang="sl-S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latin typeface="Arial"/>
              </a:rPr>
              <a:t>Druga raven orisa</a:t>
            </a:r>
            <a:endParaRPr b="0" lang="sl-S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latin typeface="Arial"/>
              </a:rPr>
              <a:t>Tretja raven orisa</a:t>
            </a:r>
            <a:endParaRPr b="0" lang="sl-S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latin typeface="Arial"/>
              </a:rPr>
              <a:t>Četrta raven orisa</a:t>
            </a:r>
            <a:endParaRPr b="0" lang="sl-S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Peta raven orisa</a:t>
            </a:r>
            <a:endParaRPr b="0" lang="sl-S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Šesta raven orisa</a:t>
            </a:r>
            <a:endParaRPr b="0" lang="sl-S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Sedma raven orisa</a:t>
            </a:r>
            <a:endParaRPr b="0" lang="sl-S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441B0007-52DE-43B5-AADF-FD92E9F65FE8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1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81" name="Picture 14" descr=""/>
          <p:cNvPicPr/>
          <p:nvPr/>
        </p:nvPicPr>
        <p:blipFill>
          <a:blip r:embed="rId2"/>
          <a:stretch/>
        </p:blipFill>
        <p:spPr>
          <a:xfrm>
            <a:off x="0" y="0"/>
            <a:ext cx="938160" cy="1371528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4400" spc="-1" strike="noStrike">
                <a:latin typeface="Arial"/>
              </a:rPr>
              <a:t>Kliknite za urejanje oblike naslova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latin typeface="Arial"/>
              </a:rPr>
              <a:t>Kliknite za urejanje oblike orisa</a:t>
            </a:r>
            <a:endParaRPr b="0" lang="sl-S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latin typeface="Arial"/>
              </a:rPr>
              <a:t>Druga raven orisa</a:t>
            </a:r>
            <a:endParaRPr b="0" lang="sl-S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latin typeface="Arial"/>
              </a:rPr>
              <a:t>Tretja raven orisa</a:t>
            </a:r>
            <a:endParaRPr b="0" lang="sl-S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latin typeface="Arial"/>
              </a:rPr>
              <a:t>Četrta raven orisa</a:t>
            </a:r>
            <a:endParaRPr b="0" lang="sl-S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Peta raven orisa</a:t>
            </a:r>
            <a:endParaRPr b="0" lang="sl-S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Šesta raven orisa</a:t>
            </a:r>
            <a:endParaRPr b="0" lang="sl-S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Sedma raven orisa</a:t>
            </a:r>
            <a:endParaRPr b="0" lang="sl-S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3AD65C58-CB71-4897-871F-F443B0F6249D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1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121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938160" cy="13715280"/>
          </a:xfrm>
          <a:prstGeom prst="rect">
            <a:avLst/>
          </a:prstGeom>
          <a:ln>
            <a:noFill/>
          </a:ln>
        </p:spPr>
      </p:pic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4400" spc="-1" strike="noStrike">
                <a:latin typeface="Arial"/>
              </a:rPr>
              <a:t>Kliknite za urejanje oblike naslova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latin typeface="Arial"/>
              </a:rPr>
              <a:t>Kliknite za urejanje oblike orisa</a:t>
            </a:r>
            <a:endParaRPr b="0" lang="sl-S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latin typeface="Arial"/>
              </a:rPr>
              <a:t>Druga raven orisa</a:t>
            </a:r>
            <a:endParaRPr b="0" lang="sl-S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latin typeface="Arial"/>
              </a:rPr>
              <a:t>Tretja raven orisa</a:t>
            </a:r>
            <a:endParaRPr b="0" lang="sl-S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latin typeface="Arial"/>
              </a:rPr>
              <a:t>Četrta raven orisa</a:t>
            </a:r>
            <a:endParaRPr b="0" lang="sl-S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Peta raven orisa</a:t>
            </a:r>
            <a:endParaRPr b="0" lang="sl-S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Šesta raven orisa</a:t>
            </a:r>
            <a:endParaRPr b="0" lang="sl-S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Sedma raven orisa</a:t>
            </a:r>
            <a:endParaRPr b="0" lang="sl-S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gif"/><Relationship Id="rId10" Type="http://schemas.openxmlformats.org/officeDocument/2006/relationships/image" Target="../media/image23.gif"/><Relationship Id="rId11" Type="http://schemas.openxmlformats.org/officeDocument/2006/relationships/image" Target="../media/image24.gif"/><Relationship Id="rId1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ff7ff"/>
            </a:gs>
            <a:gs pos="100000">
              <a:srgbClr val="9dcff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161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1033200" y="1185480"/>
            <a:ext cx="22317120" cy="1133856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"/>
          <p:cNvSpPr/>
          <p:nvPr/>
        </p:nvSpPr>
        <p:spPr>
          <a:xfrm>
            <a:off x="1796040" y="4795920"/>
            <a:ext cx="17438040" cy="1418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20000"/>
              </a:lnSpc>
            </a:pPr>
            <a:r>
              <a:rPr b="1" lang="sl-SI" sz="7200" spc="154" strike="noStrike">
                <a:solidFill>
                  <a:srgbClr val="151314"/>
                </a:solidFill>
                <a:latin typeface="Arial"/>
                <a:ea typeface="Montserrat Light"/>
              </a:rPr>
              <a:t>MATEMATIKA na TEHNIŠKI GIMNAZIJI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898280" y="2571480"/>
            <a:ext cx="865620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4"/>
          <p:cNvSpPr/>
          <p:nvPr/>
        </p:nvSpPr>
        <p:spPr>
          <a:xfrm>
            <a:off x="16382160" y="9203760"/>
            <a:ext cx="5888880" cy="196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  <a:spcBef>
                <a:spcPts val="5199"/>
              </a:spcBef>
            </a:pPr>
            <a:r>
              <a:rPr b="1" lang="sl-SI" sz="3200" spc="-1" strike="noStrike">
                <a:solidFill>
                  <a:srgbClr val="808080"/>
                </a:solidFill>
                <a:latin typeface="Arial"/>
                <a:ea typeface="Azo Sans"/>
              </a:rPr>
              <a:t>šolsko leto</a:t>
            </a:r>
            <a:endParaRPr b="0" lang="sl-SI" sz="3200" spc="-1" strike="noStrike"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16382160" y="9964440"/>
            <a:ext cx="614124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sl-SI" sz="5000" spc="-1" strike="noStrike">
                <a:solidFill>
                  <a:srgbClr val="000000"/>
                </a:solidFill>
                <a:latin typeface="Arial"/>
                <a:ea typeface="Azo Sans"/>
              </a:rPr>
              <a:t>2020/2021</a:t>
            </a:r>
            <a:endParaRPr b="0" lang="sl-SI" sz="5000" spc="-1" strike="noStrike">
              <a:latin typeface="Arial"/>
            </a:endParaRPr>
          </a:p>
        </p:txBody>
      </p:sp>
      <p:pic>
        <p:nvPicPr>
          <p:cNvPr id="167" name="Picture 20" descr=""/>
          <p:cNvPicPr/>
          <p:nvPr/>
        </p:nvPicPr>
        <p:blipFill>
          <a:blip r:embed="rId3"/>
          <a:stretch/>
        </p:blipFill>
        <p:spPr>
          <a:xfrm>
            <a:off x="19887120" y="2150280"/>
            <a:ext cx="2484000" cy="1600560"/>
          </a:xfrm>
          <a:prstGeom prst="rect">
            <a:avLst/>
          </a:prstGeom>
          <a:ln>
            <a:noFill/>
          </a:ln>
        </p:spPr>
      </p:pic>
      <p:pic>
        <p:nvPicPr>
          <p:cNvPr id="168" name="Picture 22" descr=""/>
          <p:cNvPicPr/>
          <p:nvPr/>
        </p:nvPicPr>
        <p:blipFill>
          <a:blip r:embed="rId4"/>
          <a:stretch/>
        </p:blipFill>
        <p:spPr>
          <a:xfrm>
            <a:off x="1528560" y="9649800"/>
            <a:ext cx="5949360" cy="164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544840" y="7733520"/>
            <a:ext cx="10499040" cy="608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2"/>
          <p:cNvSpPr/>
          <p:nvPr/>
        </p:nvSpPr>
        <p:spPr>
          <a:xfrm>
            <a:off x="2540160" y="3410280"/>
            <a:ext cx="8889120" cy="645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3"/>
          <p:cNvSpPr/>
          <p:nvPr/>
        </p:nvSpPr>
        <p:spPr>
          <a:xfrm>
            <a:off x="2305800" y="1406880"/>
            <a:ext cx="1606104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rial"/>
                <a:ea typeface="Montserrat Bold"/>
              </a:rPr>
              <a:t>GLAVNI CILJI POUKA MATEMATIKE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1411200" y="3120840"/>
            <a:ext cx="22620600" cy="9327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sl-SI" sz="5400" spc="-1" strike="noStrike">
                <a:solidFill>
                  <a:srgbClr val="000000"/>
                </a:solidFill>
                <a:latin typeface="Arial"/>
                <a:ea typeface="Times New Roman"/>
              </a:rPr>
              <a:t>Temeljno znanje,</a:t>
            </a:r>
            <a:endParaRPr b="0" lang="sl-SI" sz="5400" spc="-1" strike="noStrike">
              <a:latin typeface="Arial"/>
              <a:ea typeface="Noto Sans SC Regular"/>
            </a:endParaRPr>
          </a:p>
          <a:p>
            <a:pPr marL="343080" indent="-342360"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sl-SI" sz="5400" spc="-1" strike="noStrike">
                <a:solidFill>
                  <a:srgbClr val="000000"/>
                </a:solidFill>
                <a:latin typeface="Arial"/>
                <a:ea typeface="Times New Roman"/>
              </a:rPr>
              <a:t>Računske spretnosti in občutek za števila, </a:t>
            </a:r>
            <a:endParaRPr b="0" lang="sl-SI" sz="5400" spc="-1" strike="noStrike">
              <a:latin typeface="Arial"/>
              <a:ea typeface="Noto Sans SC Regular"/>
            </a:endParaRPr>
          </a:p>
          <a:p>
            <a:pPr marL="343080" indent="-342360"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sl-SI" sz="6000" spc="-1" strike="noStrike">
                <a:solidFill>
                  <a:srgbClr val="000000"/>
                </a:solidFill>
                <a:latin typeface="Arial"/>
                <a:ea typeface="Times New Roman"/>
              </a:rPr>
              <a:t>Uporaba matematike pri reševanju problemov,</a:t>
            </a:r>
            <a:endParaRPr b="0" lang="sl-SI" sz="6000" spc="-1" strike="noStrike">
              <a:latin typeface="Arial"/>
              <a:ea typeface="Noto Sans SC Regular"/>
            </a:endParaRPr>
          </a:p>
          <a:p>
            <a:pPr marL="343080" indent="-342360"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ff0000"/>
              </a:buClr>
              <a:buFont typeface="Wingdings" charset="2"/>
              <a:buChar char=""/>
            </a:pPr>
            <a:r>
              <a:rPr b="0" lang="sl-SI" sz="7200" spc="-1" strike="noStrike">
                <a:solidFill>
                  <a:srgbClr val="ff0000"/>
                </a:solidFill>
                <a:latin typeface="Arial"/>
                <a:ea typeface="Times New Roman"/>
              </a:rPr>
              <a:t>Matematične osnove, potrebne za razumevanje drugih predmetov: FIZ, KEM, STR, ELE…,</a:t>
            </a:r>
            <a:endParaRPr b="0" lang="sl-SI" sz="7200" spc="-1" strike="noStrike">
              <a:latin typeface="Arial"/>
              <a:ea typeface="Noto Sans SC Regular"/>
            </a:endParaRPr>
          </a:p>
          <a:p>
            <a:pPr marL="343080" indent="-342360"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sl-SI" sz="6000" spc="-1" strike="noStrike">
                <a:solidFill>
                  <a:srgbClr val="000000"/>
                </a:solidFill>
                <a:latin typeface="Arial"/>
                <a:ea typeface="Times New Roman"/>
              </a:rPr>
              <a:t>Sistematičnost, natančnost, urejenost in vztrajnost pri delu,</a:t>
            </a:r>
            <a:endParaRPr b="0" lang="sl-SI" sz="6000" spc="-1" strike="noStrike">
              <a:latin typeface="Arial"/>
              <a:ea typeface="Noto Sans SC Regular"/>
            </a:endParaRPr>
          </a:p>
          <a:p>
            <a:pPr lvl="8" marL="343080" indent="-342360"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sl-SI" sz="5400" spc="-1" strike="noStrike">
                <a:solidFill>
                  <a:srgbClr val="000000"/>
                </a:solidFill>
                <a:latin typeface="Arial"/>
                <a:ea typeface="Times New Roman"/>
              </a:rPr>
              <a:t>Priprava na reševanje maturitetnih testov ,</a:t>
            </a:r>
            <a:endParaRPr b="0" lang="sl-SI" sz="5400" spc="-1" strike="noStrike">
              <a:latin typeface="Arial"/>
              <a:ea typeface="Noto Sans SC Regular"/>
            </a:endParaRPr>
          </a:p>
          <a:p>
            <a:pPr lvl="3" marL="343080" indent="-342360"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sl-SI" sz="6000" spc="-1" strike="noStrike">
                <a:solidFill>
                  <a:srgbClr val="000000"/>
                </a:solidFill>
                <a:latin typeface="Arial"/>
                <a:ea typeface="Times New Roman"/>
              </a:rPr>
              <a:t>Priprava na študij,</a:t>
            </a:r>
            <a:endParaRPr b="0" lang="sl-SI" sz="6000" spc="-1" strike="noStrike">
              <a:latin typeface="Arial"/>
              <a:ea typeface="Noto Sans SC Regular"/>
            </a:endParaRPr>
          </a:p>
          <a:p>
            <a:pPr lvl="3" marL="343080" indent="-342360"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sl-SI" sz="5400" spc="-1" strike="noStrike">
                <a:solidFill>
                  <a:srgbClr val="000000"/>
                </a:solidFill>
                <a:latin typeface="Arial"/>
                <a:ea typeface="Times New Roman"/>
              </a:rPr>
              <a:t>Kooperativno in timsko delo.</a:t>
            </a:r>
            <a:endParaRPr b="0" lang="sl-SI" sz="5400" spc="-1" strike="noStrike">
              <a:latin typeface="Arial"/>
              <a:ea typeface="Noto Sans SC Regular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848600" y="493920"/>
            <a:ext cx="21308760" cy="3162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80000"/>
              </a:lnSpc>
            </a:pPr>
            <a:r>
              <a:rPr b="0" lang="sl-SI" sz="7200" spc="-151" strike="noStrike">
                <a:solidFill>
                  <a:srgbClr val="151314"/>
                </a:solidFill>
                <a:latin typeface="Arial"/>
                <a:ea typeface="Montserrat Bold"/>
              </a:rPr>
              <a:t>PREDNOST POUKA MATEMATIKE NA </a:t>
            </a:r>
            <a:endParaRPr b="0" lang="sl-SI" sz="72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sl-SI" sz="7200" spc="-151" strike="noStrike">
                <a:solidFill>
                  <a:srgbClr val="151314"/>
                </a:solidFill>
                <a:latin typeface="Arial"/>
                <a:ea typeface="Montserrat Bold"/>
              </a:rPr>
              <a:t>TEHNIŠKI GIMNAZIJI</a:t>
            </a:r>
            <a:endParaRPr b="0" lang="sl-SI" sz="72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sl-SI" sz="72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sl-SI" sz="7200" spc="-151" strike="noStrike">
                <a:solidFill>
                  <a:srgbClr val="ff0000"/>
                </a:solidFill>
                <a:latin typeface="Arial"/>
                <a:ea typeface="Montserrat Bold"/>
              </a:rPr>
              <a:t>MEDPREDMETNE POVEZAVE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 flipV="1" rot="10800000">
            <a:off x="1849320" y="3444840"/>
            <a:ext cx="18565560" cy="3382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20000"/>
              </a:lnSpc>
            </a:pPr>
            <a:r>
              <a:rPr b="0" lang="sl-SI" sz="6000" spc="-1" strike="noStrike">
                <a:solidFill>
                  <a:srgbClr val="ff0000"/>
                </a:solidFill>
                <a:latin typeface="Azo Sans Light"/>
                <a:ea typeface="Montserrat Light"/>
              </a:rPr>
              <a:t> </a:t>
            </a:r>
            <a:r>
              <a:rPr b="0" lang="sl-SI" sz="6000" spc="-1" strike="noStrike">
                <a:solidFill>
                  <a:srgbClr val="ff0000"/>
                </a:solidFill>
                <a:latin typeface="Arial"/>
                <a:ea typeface="Montserrat Light"/>
              </a:rPr>
              <a:t>Matematika je orodje pri fiziki, kemiji, strojništvu, elektrotehniki, računalništvu…, </a:t>
            </a:r>
            <a:endParaRPr b="0" lang="sl-SI" sz="60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sl-SI" sz="6000" spc="-1" strike="noStrike">
                <a:solidFill>
                  <a:srgbClr val="ff0000"/>
                </a:solidFill>
                <a:latin typeface="Arial"/>
                <a:ea typeface="Montserrat Light"/>
              </a:rPr>
              <a:t>     </a:t>
            </a:r>
            <a:r>
              <a:rPr b="0" lang="sl-SI" sz="6000" spc="-1" strike="noStrike">
                <a:solidFill>
                  <a:srgbClr val="ff0000"/>
                </a:solidFill>
                <a:latin typeface="Arial"/>
                <a:ea typeface="Montserrat Light"/>
              </a:rPr>
              <a:t>od koder črpamo zglede in praktično uporabo.</a:t>
            </a:r>
            <a:endParaRPr b="0" lang="sl-SI" sz="6000" spc="-1" strike="noStrike">
              <a:latin typeface="Aria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18420480" y="7347600"/>
            <a:ext cx="5653800" cy="4218480"/>
          </a:xfrm>
          <a:prstGeom prst="rect">
            <a:avLst/>
          </a:prstGeom>
          <a:ln>
            <a:noFill/>
          </a:ln>
        </p:spPr>
      </p:pic>
      <p:pic>
        <p:nvPicPr>
          <p:cNvPr id="176" name="Picture 4" descr=""/>
          <p:cNvPicPr/>
          <p:nvPr/>
        </p:nvPicPr>
        <p:blipFill>
          <a:blip r:embed="rId2"/>
          <a:stretch/>
        </p:blipFill>
        <p:spPr>
          <a:xfrm>
            <a:off x="9642600" y="7168680"/>
            <a:ext cx="2931120" cy="3341880"/>
          </a:xfrm>
          <a:prstGeom prst="rect">
            <a:avLst/>
          </a:prstGeom>
          <a:ln>
            <a:noFill/>
          </a:ln>
        </p:spPr>
      </p:pic>
      <p:pic>
        <p:nvPicPr>
          <p:cNvPr id="177" name="Picture 6" descr=""/>
          <p:cNvPicPr/>
          <p:nvPr/>
        </p:nvPicPr>
        <p:blipFill>
          <a:blip r:embed="rId3"/>
          <a:stretch/>
        </p:blipFill>
        <p:spPr>
          <a:xfrm>
            <a:off x="12756960" y="9156600"/>
            <a:ext cx="5092920" cy="3955320"/>
          </a:xfrm>
          <a:prstGeom prst="rect">
            <a:avLst/>
          </a:prstGeom>
          <a:ln>
            <a:noFill/>
          </a:ln>
        </p:spPr>
      </p:pic>
      <p:pic>
        <p:nvPicPr>
          <p:cNvPr id="178" name="Picture 8" descr=""/>
          <p:cNvPicPr/>
          <p:nvPr/>
        </p:nvPicPr>
        <p:blipFill>
          <a:blip r:embed="rId4"/>
          <a:stretch/>
        </p:blipFill>
        <p:spPr>
          <a:xfrm>
            <a:off x="1073880" y="6929280"/>
            <a:ext cx="6918120" cy="3726720"/>
          </a:xfrm>
          <a:prstGeom prst="rect">
            <a:avLst/>
          </a:prstGeom>
          <a:ln>
            <a:noFill/>
          </a:ln>
        </p:spPr>
      </p:pic>
      <p:pic>
        <p:nvPicPr>
          <p:cNvPr id="179" name="Picture 2" descr=""/>
          <p:cNvPicPr/>
          <p:nvPr/>
        </p:nvPicPr>
        <p:blipFill>
          <a:blip r:embed="rId5"/>
          <a:stretch/>
        </p:blipFill>
        <p:spPr>
          <a:xfrm>
            <a:off x="1411560" y="10705320"/>
            <a:ext cx="10784880" cy="2601000"/>
          </a:xfrm>
          <a:prstGeom prst="rect">
            <a:avLst/>
          </a:prstGeom>
          <a:ln>
            <a:noFill/>
          </a:ln>
        </p:spPr>
      </p:pic>
      <p:pic>
        <p:nvPicPr>
          <p:cNvPr id="180" name="Picture 4" descr=""/>
          <p:cNvPicPr/>
          <p:nvPr/>
        </p:nvPicPr>
        <p:blipFill>
          <a:blip r:embed="rId6"/>
          <a:stretch/>
        </p:blipFill>
        <p:spPr>
          <a:xfrm>
            <a:off x="19634400" y="2670840"/>
            <a:ext cx="4303800" cy="334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928160" y="841320"/>
            <a:ext cx="20315880" cy="184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rial"/>
                <a:ea typeface="Montserrat Bold"/>
              </a:rPr>
              <a:t>V pomoč so nam UČBENIKI IN ZBIRKE NALOG, pa tudi SPLETNI UČBENIKI 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9189000" y="2000160"/>
            <a:ext cx="14405760" cy="112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Picture 20" descr=""/>
          <p:cNvPicPr/>
          <p:nvPr/>
        </p:nvPicPr>
        <p:blipFill>
          <a:blip r:embed="rId1"/>
          <a:stretch/>
        </p:blipFill>
        <p:spPr>
          <a:xfrm rot="20350200">
            <a:off x="1959840" y="8201880"/>
            <a:ext cx="2481840" cy="3553560"/>
          </a:xfrm>
          <a:prstGeom prst="rect">
            <a:avLst/>
          </a:prstGeom>
          <a:ln>
            <a:noFill/>
          </a:ln>
        </p:spPr>
      </p:pic>
      <p:pic>
        <p:nvPicPr>
          <p:cNvPr id="184" name="Picture 8" descr=""/>
          <p:cNvPicPr/>
          <p:nvPr/>
        </p:nvPicPr>
        <p:blipFill>
          <a:blip r:embed="rId2"/>
          <a:stretch/>
        </p:blipFill>
        <p:spPr>
          <a:xfrm>
            <a:off x="1491840" y="4204080"/>
            <a:ext cx="3099240" cy="4085640"/>
          </a:xfrm>
          <a:prstGeom prst="rect">
            <a:avLst/>
          </a:prstGeom>
          <a:ln>
            <a:noFill/>
          </a:ln>
        </p:spPr>
      </p:pic>
      <p:pic>
        <p:nvPicPr>
          <p:cNvPr id="185" name="Picture 23" descr=""/>
          <p:cNvPicPr/>
          <p:nvPr/>
        </p:nvPicPr>
        <p:blipFill>
          <a:blip r:embed="rId3"/>
          <a:stretch/>
        </p:blipFill>
        <p:spPr>
          <a:xfrm>
            <a:off x="11946960" y="4399920"/>
            <a:ext cx="3099240" cy="4416840"/>
          </a:xfrm>
          <a:prstGeom prst="rect">
            <a:avLst/>
          </a:prstGeom>
          <a:ln>
            <a:noFill/>
          </a:ln>
        </p:spPr>
      </p:pic>
      <p:pic>
        <p:nvPicPr>
          <p:cNvPr id="186" name="Picture 26" descr=""/>
          <p:cNvPicPr/>
          <p:nvPr/>
        </p:nvPicPr>
        <p:blipFill>
          <a:blip r:embed="rId4"/>
          <a:stretch/>
        </p:blipFill>
        <p:spPr>
          <a:xfrm>
            <a:off x="8439480" y="3716280"/>
            <a:ext cx="3099240" cy="4416840"/>
          </a:xfrm>
          <a:prstGeom prst="rect">
            <a:avLst/>
          </a:prstGeom>
          <a:ln>
            <a:noFill/>
          </a:ln>
        </p:spPr>
      </p:pic>
      <p:pic>
        <p:nvPicPr>
          <p:cNvPr id="187" name="Picture 27" descr=""/>
          <p:cNvPicPr/>
          <p:nvPr/>
        </p:nvPicPr>
        <p:blipFill>
          <a:blip r:embed="rId5"/>
          <a:stretch/>
        </p:blipFill>
        <p:spPr>
          <a:xfrm rot="19910400">
            <a:off x="8870400" y="8016480"/>
            <a:ext cx="2425320" cy="3553560"/>
          </a:xfrm>
          <a:prstGeom prst="rect">
            <a:avLst/>
          </a:prstGeom>
          <a:ln>
            <a:noFill/>
          </a:ln>
        </p:spPr>
      </p:pic>
      <p:pic>
        <p:nvPicPr>
          <p:cNvPr id="188" name="Picture 10" descr=""/>
          <p:cNvPicPr/>
          <p:nvPr/>
        </p:nvPicPr>
        <p:blipFill>
          <a:blip r:embed="rId6"/>
          <a:stretch/>
        </p:blipFill>
        <p:spPr>
          <a:xfrm rot="19852200">
            <a:off x="12650400" y="8705160"/>
            <a:ext cx="2425320" cy="3449520"/>
          </a:xfrm>
          <a:prstGeom prst="rect">
            <a:avLst/>
          </a:prstGeom>
          <a:ln>
            <a:noFill/>
          </a:ln>
        </p:spPr>
      </p:pic>
      <p:pic>
        <p:nvPicPr>
          <p:cNvPr id="189" name="Picture 12" descr=""/>
          <p:cNvPicPr/>
          <p:nvPr/>
        </p:nvPicPr>
        <p:blipFill>
          <a:blip r:embed="rId7"/>
          <a:stretch/>
        </p:blipFill>
        <p:spPr>
          <a:xfrm>
            <a:off x="4914360" y="4399920"/>
            <a:ext cx="3099240" cy="4416840"/>
          </a:xfrm>
          <a:prstGeom prst="rect">
            <a:avLst/>
          </a:prstGeom>
          <a:ln>
            <a:noFill/>
          </a:ln>
        </p:spPr>
      </p:pic>
      <p:pic>
        <p:nvPicPr>
          <p:cNvPr id="190" name="Picture 14" descr=""/>
          <p:cNvPicPr/>
          <p:nvPr/>
        </p:nvPicPr>
        <p:blipFill>
          <a:blip r:embed="rId8"/>
          <a:stretch/>
        </p:blipFill>
        <p:spPr>
          <a:xfrm rot="20118000">
            <a:off x="5218560" y="8653680"/>
            <a:ext cx="2515320" cy="3553560"/>
          </a:xfrm>
          <a:prstGeom prst="rect">
            <a:avLst/>
          </a:prstGeom>
          <a:ln>
            <a:noFill/>
          </a:ln>
        </p:spPr>
      </p:pic>
      <p:pic>
        <p:nvPicPr>
          <p:cNvPr id="191" name="Picture 16" descr=""/>
          <p:cNvPicPr/>
          <p:nvPr/>
        </p:nvPicPr>
        <p:blipFill>
          <a:blip r:embed="rId9"/>
          <a:stretch/>
        </p:blipFill>
        <p:spPr>
          <a:xfrm>
            <a:off x="18705960" y="3126600"/>
            <a:ext cx="4726800" cy="3413160"/>
          </a:xfrm>
          <a:prstGeom prst="rect">
            <a:avLst/>
          </a:prstGeom>
          <a:ln>
            <a:noFill/>
          </a:ln>
        </p:spPr>
      </p:pic>
      <p:pic>
        <p:nvPicPr>
          <p:cNvPr id="192" name="Picture 18" descr=""/>
          <p:cNvPicPr/>
          <p:nvPr/>
        </p:nvPicPr>
        <p:blipFill>
          <a:blip r:embed="rId10"/>
          <a:stretch/>
        </p:blipFill>
        <p:spPr>
          <a:xfrm>
            <a:off x="17321760" y="5741280"/>
            <a:ext cx="4922280" cy="3478320"/>
          </a:xfrm>
          <a:prstGeom prst="rect">
            <a:avLst/>
          </a:prstGeom>
          <a:ln>
            <a:noFill/>
          </a:ln>
        </p:spPr>
      </p:pic>
      <p:pic>
        <p:nvPicPr>
          <p:cNvPr id="193" name="Picture 20" descr=""/>
          <p:cNvPicPr/>
          <p:nvPr/>
        </p:nvPicPr>
        <p:blipFill>
          <a:blip r:embed="rId11"/>
          <a:stretch/>
        </p:blipFill>
        <p:spPr>
          <a:xfrm>
            <a:off x="19095840" y="8582400"/>
            <a:ext cx="4902480" cy="3478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270080" y="5088960"/>
            <a:ext cx="13084920" cy="6721560"/>
          </a:xfrm>
          <a:prstGeom prst="rect">
            <a:avLst/>
          </a:prstGeom>
          <a:solidFill>
            <a:srgbClr val="0a2b3a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"/>
          <p:cNvSpPr/>
          <p:nvPr/>
        </p:nvSpPr>
        <p:spPr>
          <a:xfrm>
            <a:off x="1451160" y="6136920"/>
            <a:ext cx="12903840" cy="448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20000"/>
              </a:lnSpc>
              <a:spcBef>
                <a:spcPts val="5899"/>
              </a:spcBef>
            </a:pPr>
            <a:r>
              <a:rPr b="0" lang="sl-SI" sz="6000" spc="-1" strike="noStrike">
                <a:solidFill>
                  <a:srgbClr val="ffffff"/>
                </a:solidFill>
                <a:latin typeface="Arial"/>
                <a:ea typeface="Montserrat Light"/>
              </a:rPr>
              <a:t>V 4. letniku pa se pojavi kar 5 ur na teden. Dodana je namreč še ena ura, namenjena ponavljanju in utrjevanju za maturo.</a:t>
            </a:r>
            <a:endParaRPr b="0" lang="sl-SI" sz="60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2540160" y="2115720"/>
            <a:ext cx="4825440" cy="1000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4"/>
          <p:cNvSpPr/>
          <p:nvPr/>
        </p:nvSpPr>
        <p:spPr>
          <a:xfrm>
            <a:off x="1270080" y="1056960"/>
            <a:ext cx="12147120" cy="2833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sl-SI" sz="6000" spc="-1" strike="noStrike">
                <a:solidFill>
                  <a:srgbClr val="ff0000"/>
                </a:solidFill>
                <a:latin typeface="Arial"/>
                <a:ea typeface="Montserrat Light"/>
              </a:rPr>
              <a:t>MATEMATIKA je na urniku v prvih treh letnikih po 4 ure na teden. </a:t>
            </a:r>
            <a:endParaRPr b="0" lang="sl-SI" sz="6000" spc="-1" strike="noStrike">
              <a:latin typeface="Arial"/>
            </a:endParaRPr>
          </a:p>
        </p:txBody>
      </p:sp>
      <p:pic>
        <p:nvPicPr>
          <p:cNvPr id="198" name="Picture 2" descr=""/>
          <p:cNvPicPr/>
          <p:nvPr/>
        </p:nvPicPr>
        <p:blipFill>
          <a:blip r:embed="rId1"/>
          <a:srcRect l="1747" t="0" r="1747" b="0"/>
          <a:stretch/>
        </p:blipFill>
        <p:spPr>
          <a:xfrm>
            <a:off x="15109560" y="1905120"/>
            <a:ext cx="6733800" cy="9905400"/>
          </a:xfrm>
          <a:prstGeom prst="rect">
            <a:avLst/>
          </a:prstGeom>
          <a:ln>
            <a:noFill/>
          </a:ln>
        </p:spPr>
      </p:pic>
      <p:pic>
        <p:nvPicPr>
          <p:cNvPr id="199" name="Picture 2" descr=""/>
          <p:cNvPicPr/>
          <p:nvPr/>
        </p:nvPicPr>
        <p:blipFill>
          <a:blip r:embed="rId2"/>
          <a:srcRect l="0" t="1831" r="0" b="1831"/>
          <a:stretch/>
        </p:blipFill>
        <p:spPr>
          <a:xfrm>
            <a:off x="15346080" y="930960"/>
            <a:ext cx="7955280" cy="11253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270080" y="5088960"/>
            <a:ext cx="13084920" cy="6721560"/>
          </a:xfrm>
          <a:prstGeom prst="rect">
            <a:avLst/>
          </a:prstGeom>
          <a:solidFill>
            <a:srgbClr val="0a2b3a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1451160" y="5588280"/>
            <a:ext cx="12903840" cy="5587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20000"/>
              </a:lnSpc>
              <a:spcBef>
                <a:spcPts val="5899"/>
              </a:spcBef>
            </a:pPr>
            <a:r>
              <a:rPr b="0" lang="sl-SI" sz="6000" spc="-1" strike="noStrike">
                <a:solidFill>
                  <a:srgbClr val="ffffff"/>
                </a:solidFill>
                <a:latin typeface="Arial"/>
                <a:ea typeface="Montserrat Light"/>
              </a:rPr>
              <a:t>Dijaki se v 4. letniku sami odločijo, ali bodo maturo iz matematike opravljali na osnovni ravni ali se bodo potegovali za dodatne točke na višji ravni.</a:t>
            </a:r>
            <a:endParaRPr b="0" lang="sl-SI" sz="60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2540160" y="2115720"/>
            <a:ext cx="4825440" cy="1000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"/>
          <p:cNvSpPr/>
          <p:nvPr/>
        </p:nvSpPr>
        <p:spPr>
          <a:xfrm>
            <a:off x="1270080" y="1514160"/>
            <a:ext cx="12147120" cy="1919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sl-SI" sz="6000" spc="-1" strike="noStrike">
                <a:solidFill>
                  <a:srgbClr val="ff0000"/>
                </a:solidFill>
                <a:latin typeface="Arial"/>
                <a:ea typeface="Montserrat Light"/>
              </a:rPr>
              <a:t>MATEMATIKA je na splošni maturi obvezen predmet.</a:t>
            </a:r>
            <a:endParaRPr b="0" lang="sl-SI" sz="6000" spc="-1" strike="noStrike">
              <a:latin typeface="Arial"/>
            </a:endParaRPr>
          </a:p>
        </p:txBody>
      </p:sp>
      <p:pic>
        <p:nvPicPr>
          <p:cNvPr id="204" name="Picture Placeholder 7" descr=""/>
          <p:cNvPicPr/>
          <p:nvPr/>
        </p:nvPicPr>
        <p:blipFill>
          <a:blip r:embed="rId1"/>
          <a:srcRect l="0" t="3285" r="0" b="3285"/>
          <a:stretch/>
        </p:blipFill>
        <p:spPr>
          <a:xfrm>
            <a:off x="14355720" y="0"/>
            <a:ext cx="10027440" cy="137152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848600" y="1501200"/>
            <a:ext cx="2214360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rial"/>
                <a:ea typeface="Montserrat Bold"/>
              </a:rPr>
              <a:t> </a:t>
            </a:r>
            <a:r>
              <a:rPr b="1" lang="sl-SI" sz="7200" spc="-151" strike="noStrike">
                <a:solidFill>
                  <a:srgbClr val="151314"/>
                </a:solidFill>
                <a:latin typeface="Arial"/>
                <a:ea typeface="Montserrat Bold"/>
              </a:rPr>
              <a:t>TEKMOVANJA IZ MATEMATIKE 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 flipV="1" rot="10800000">
            <a:off x="1663200" y="3433320"/>
            <a:ext cx="22032000" cy="3272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20000"/>
              </a:lnSpc>
            </a:pPr>
            <a:r>
              <a:rPr b="0" lang="sl-SI" sz="6000" spc="-1" strike="noStrike">
                <a:solidFill>
                  <a:srgbClr val="000000"/>
                </a:solidFill>
                <a:latin typeface="Arial"/>
                <a:ea typeface="Montserrat Light"/>
              </a:rPr>
              <a:t>Prepričani smo, da bomo že naslednje šolsko leto  </a:t>
            </a:r>
            <a:endParaRPr b="0" lang="sl-SI" sz="60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sl-SI" sz="6000" spc="-1" strike="noStrike">
                <a:solidFill>
                  <a:srgbClr val="000000"/>
                </a:solidFill>
                <a:latin typeface="Arial"/>
                <a:ea typeface="Montserrat Light"/>
              </a:rPr>
              <a:t>ponovno organizirali tekmovanja iz </a:t>
            </a:r>
            <a:endParaRPr b="0" lang="sl-SI" sz="6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5400" spc="-1" strike="noStrike">
                <a:solidFill>
                  <a:srgbClr val="ff0000"/>
                </a:solidFill>
                <a:latin typeface="Arial"/>
                <a:ea typeface="Montserrat Light"/>
              </a:rPr>
              <a:t>LOGIKE, RAZVEDRILNE MATEMATIKE in MATEMATIČNI KENGURU.</a:t>
            </a:r>
            <a:endParaRPr b="0" lang="sl-SI" sz="5400" spc="-1" strike="noStrike">
              <a:latin typeface="Arial"/>
            </a:endParaRPr>
          </a:p>
        </p:txBody>
      </p:sp>
      <p:pic>
        <p:nvPicPr>
          <p:cNvPr id="207" name="Picture 4" descr=""/>
          <p:cNvPicPr/>
          <p:nvPr/>
        </p:nvPicPr>
        <p:blipFill>
          <a:blip r:embed="rId1"/>
          <a:stretch/>
        </p:blipFill>
        <p:spPr>
          <a:xfrm>
            <a:off x="8962920" y="7652880"/>
            <a:ext cx="7052040" cy="4607640"/>
          </a:xfrm>
          <a:prstGeom prst="rect">
            <a:avLst/>
          </a:prstGeom>
          <a:ln>
            <a:noFill/>
          </a:ln>
        </p:spPr>
      </p:pic>
      <p:pic>
        <p:nvPicPr>
          <p:cNvPr id="208" name="Picture 2" descr=""/>
          <p:cNvPicPr/>
          <p:nvPr/>
        </p:nvPicPr>
        <p:blipFill>
          <a:blip r:embed="rId2"/>
          <a:stretch/>
        </p:blipFill>
        <p:spPr>
          <a:xfrm>
            <a:off x="18245520" y="7543800"/>
            <a:ext cx="4286160" cy="4179240"/>
          </a:xfrm>
          <a:prstGeom prst="rect">
            <a:avLst/>
          </a:prstGeom>
          <a:ln>
            <a:noFill/>
          </a:ln>
        </p:spPr>
      </p:pic>
      <p:pic>
        <p:nvPicPr>
          <p:cNvPr id="209" name="Picture 8" descr=""/>
          <p:cNvPicPr/>
          <p:nvPr/>
        </p:nvPicPr>
        <p:blipFill>
          <a:blip r:embed="rId3"/>
          <a:stretch/>
        </p:blipFill>
        <p:spPr>
          <a:xfrm>
            <a:off x="2352600" y="7816680"/>
            <a:ext cx="4075920" cy="414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848600" y="1501200"/>
            <a:ext cx="2214360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  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 flipV="1">
            <a:off x="19420920" y="8787600"/>
            <a:ext cx="2662920" cy="3052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20000"/>
              </a:lnSpc>
            </a:pPr>
            <a:r>
              <a:rPr b="0" lang="sl-SI" sz="5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 </a:t>
            </a:r>
            <a:endParaRPr b="0" lang="sl-SI" sz="5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5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        </a:t>
            </a:r>
            <a:endParaRPr b="0" lang="sl-SI" sz="5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54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12039480" y="67057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4"/>
          <p:cNvSpPr/>
          <p:nvPr/>
        </p:nvSpPr>
        <p:spPr>
          <a:xfrm>
            <a:off x="12192120" y="685800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5"/>
          <p:cNvSpPr/>
          <p:nvPr/>
        </p:nvSpPr>
        <p:spPr>
          <a:xfrm>
            <a:off x="12344400" y="701028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6"/>
          <p:cNvSpPr/>
          <p:nvPr/>
        </p:nvSpPr>
        <p:spPr>
          <a:xfrm>
            <a:off x="12496680" y="71629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7"/>
          <p:cNvSpPr/>
          <p:nvPr/>
        </p:nvSpPr>
        <p:spPr>
          <a:xfrm>
            <a:off x="1474200" y="1033560"/>
            <a:ext cx="22379040" cy="2284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r>
              <a:rPr b="0" lang="sl-SI" sz="6000" spc="-151" strike="noStrike">
                <a:solidFill>
                  <a:srgbClr val="151314"/>
                </a:solidFill>
                <a:latin typeface="Arial"/>
                <a:ea typeface="Montserrat Bold"/>
              </a:rPr>
              <a:t>Za konec:</a:t>
            </a:r>
            <a:endParaRPr b="0" lang="sl-SI" sz="6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sl-SI" sz="6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sl-SI" sz="6000" spc="-151" strike="noStrike">
                <a:solidFill>
                  <a:srgbClr val="ff0000"/>
                </a:solidFill>
                <a:latin typeface="Arial"/>
                <a:ea typeface="Montserrat Bold"/>
              </a:rPr>
              <a:t>Zakaj je ravno 14. marec proglašen za Mednarodni dan matematike?</a:t>
            </a:r>
            <a:endParaRPr b="0" lang="sl-SI" sz="6000" spc="-1" strike="noStrike">
              <a:latin typeface="Arial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1848600" y="3418200"/>
            <a:ext cx="20056320" cy="374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l-SI" sz="6000" spc="-1" strike="noStrike">
                <a:solidFill>
                  <a:srgbClr val="000000"/>
                </a:solidFill>
                <a:latin typeface="Arial"/>
                <a:ea typeface="Helvetica Light"/>
              </a:rPr>
              <a:t>Na ta dan potekajo pod okriljem Mednarodne matematične unije po vsem svetu razni dogodki na skupno temo.</a:t>
            </a:r>
            <a:endParaRPr b="0" lang="sl-SI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l-SI" sz="6000" spc="-1" strike="noStrike">
                <a:solidFill>
                  <a:srgbClr val="000000"/>
                </a:solidFill>
                <a:latin typeface="Arial"/>
                <a:ea typeface="Helvetica Light"/>
              </a:rPr>
              <a:t>Letošnja rdeča nit je </a:t>
            </a:r>
            <a:endParaRPr b="0" lang="sl-SI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l-SI" sz="6000" spc="-1" strike="noStrike">
                <a:solidFill>
                  <a:srgbClr val="ff0000"/>
                </a:solidFill>
                <a:latin typeface="Arial"/>
                <a:ea typeface="Helvetica Light"/>
              </a:rPr>
              <a:t>„</a:t>
            </a:r>
            <a:r>
              <a:rPr b="0" lang="sl-SI" sz="6000" spc="-1" strike="noStrike">
                <a:solidFill>
                  <a:srgbClr val="ff0000"/>
                </a:solidFill>
                <a:latin typeface="Arial"/>
                <a:ea typeface="Helvetica Light"/>
              </a:rPr>
              <a:t>MATEMATIKA ZA BOLJŠI SVET“.</a:t>
            </a:r>
            <a:endParaRPr b="0" lang="sl-SI" sz="6000" spc="-1" strike="noStrike">
              <a:latin typeface="Arial"/>
            </a:endParaRPr>
          </a:p>
        </p:txBody>
      </p:sp>
      <p:pic>
        <p:nvPicPr>
          <p:cNvPr id="218" name="Picture 10" descr=""/>
          <p:cNvPicPr/>
          <p:nvPr/>
        </p:nvPicPr>
        <p:blipFill>
          <a:blip r:embed="rId1"/>
          <a:stretch/>
        </p:blipFill>
        <p:spPr>
          <a:xfrm>
            <a:off x="1474200" y="5839560"/>
            <a:ext cx="4392360" cy="4392360"/>
          </a:xfrm>
          <a:prstGeom prst="rect">
            <a:avLst/>
          </a:prstGeom>
          <a:ln>
            <a:noFill/>
          </a:ln>
        </p:spPr>
      </p:pic>
      <p:pic>
        <p:nvPicPr>
          <p:cNvPr id="219" name="Picture 20" descr=""/>
          <p:cNvPicPr/>
          <p:nvPr/>
        </p:nvPicPr>
        <p:blipFill>
          <a:blip r:embed="rId2"/>
          <a:stretch/>
        </p:blipFill>
        <p:spPr>
          <a:xfrm>
            <a:off x="5867280" y="8269920"/>
            <a:ext cx="4719240" cy="4719240"/>
          </a:xfrm>
          <a:prstGeom prst="rect">
            <a:avLst/>
          </a:prstGeom>
          <a:ln>
            <a:noFill/>
          </a:ln>
        </p:spPr>
      </p:pic>
      <p:pic>
        <p:nvPicPr>
          <p:cNvPr id="220" name="Picture 14" descr=""/>
          <p:cNvPicPr/>
          <p:nvPr/>
        </p:nvPicPr>
        <p:blipFill>
          <a:blip r:embed="rId3"/>
          <a:stretch/>
        </p:blipFill>
        <p:spPr>
          <a:xfrm>
            <a:off x="10976760" y="8658360"/>
            <a:ext cx="4392360" cy="4392360"/>
          </a:xfrm>
          <a:prstGeom prst="rect">
            <a:avLst/>
          </a:prstGeom>
          <a:ln>
            <a:noFill/>
          </a:ln>
        </p:spPr>
      </p:pic>
      <p:pic>
        <p:nvPicPr>
          <p:cNvPr id="221" name="Picture 18" descr=""/>
          <p:cNvPicPr/>
          <p:nvPr/>
        </p:nvPicPr>
        <p:blipFill>
          <a:blip r:embed="rId4"/>
          <a:stretch/>
        </p:blipFill>
        <p:spPr>
          <a:xfrm>
            <a:off x="15759720" y="8433360"/>
            <a:ext cx="4392360" cy="4392360"/>
          </a:xfrm>
          <a:prstGeom prst="rect">
            <a:avLst/>
          </a:prstGeom>
          <a:ln>
            <a:noFill/>
          </a:ln>
        </p:spPr>
      </p:pic>
      <p:sp>
        <p:nvSpPr>
          <p:cNvPr id="222" name="CustomShape 9"/>
          <p:cNvSpPr/>
          <p:nvPr/>
        </p:nvSpPr>
        <p:spPr>
          <a:xfrm flipV="1" rot="10800000">
            <a:off x="19947960" y="11445120"/>
            <a:ext cx="3808080" cy="118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l-SI" sz="7200" spc="-1" strike="noStrike">
                <a:solidFill>
                  <a:srgbClr val="000000"/>
                </a:solidFill>
                <a:latin typeface="Arial"/>
                <a:ea typeface="Helvetica Light"/>
              </a:rPr>
              <a:t> </a:t>
            </a:r>
            <a:r>
              <a:rPr b="0" lang="sl-SI" sz="4800" spc="-1" strike="noStrike">
                <a:solidFill>
                  <a:srgbClr val="000000"/>
                </a:solidFill>
                <a:latin typeface="Arial"/>
                <a:ea typeface="Helvetica Light"/>
              </a:rPr>
              <a:t>π = 3,14</a:t>
            </a:r>
            <a:endParaRPr b="0" lang="sl-SI" sz="4800" spc="-1" strike="noStrike">
              <a:latin typeface="Arial"/>
            </a:endParaRPr>
          </a:p>
        </p:txBody>
      </p:sp>
      <p:pic>
        <p:nvPicPr>
          <p:cNvPr id="223" name="Picture 2" descr=""/>
          <p:cNvPicPr/>
          <p:nvPr/>
        </p:nvPicPr>
        <p:blipFill>
          <a:blip r:embed="rId5"/>
          <a:stretch/>
        </p:blipFill>
        <p:spPr>
          <a:xfrm>
            <a:off x="20004120" y="5551560"/>
            <a:ext cx="3954960" cy="395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Application>Collabora_Office/6.2.10.17$Linux_X86_64 LibreOffice_project/207471efd99fe953f8d057691833f903ceb4b18a</Application>
  <Words>272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sl-SI</dc:language>
  <cp:lastModifiedBy/>
  <dcterms:modified xsi:type="dcterms:W3CDTF">2021-02-11T19:59:34Z</dcterms:modified>
  <cp:revision>100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Po meri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