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4.wmf" ContentType="image/x-wmf"/>
  <Override PartName="/ppt/media/image3.wmf" ContentType="image/x-wmf"/>
  <Override PartName="/ppt/media/image6.png" ContentType="image/png"/>
  <Override PartName="/ppt/media/image2.png" ContentType="image/png"/>
  <Override PartName="/ppt/media/image5.png" ContentType="image/png"/>
  <Override PartName="/ppt/media/image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6.png" ContentType="image/png"/>
  <Override PartName="/ppt/media/image25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5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24.wmf" ContentType="image/x-wmf"/>
  <Override PartName="/ppt/media/image18.wmf" ContentType="image/x-wmf"/>
  <Override PartName="/ppt/media/image17.wmf" ContentType="image/x-wmf"/>
  <Override PartName="/ppt/media/image13.wmf" ContentType="image/x-wmf"/>
  <Override PartName="/ppt/media/image14.wmf" ContentType="image/x-wmf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sl-SI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l-SI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270080" y="12264480"/>
            <a:ext cx="782280" cy="832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fld id="{F1E68F46-723A-437E-B53A-F4DC4B88D19C}" type="slidenum">
              <a:rPr b="1" lang="sl-SI" sz="2400" spc="-1" strike="noStrike">
                <a:solidFill>
                  <a:srgbClr val="ffffff"/>
                </a:solidFill>
                <a:latin typeface="Azo Sans Black"/>
                <a:ea typeface="Helvetica Light"/>
              </a:rPr>
              <a:t>&lt;številka&gt;</a:t>
            </a:fld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1" name="CustomShape 2"/>
          <p:cNvSpPr/>
          <p:nvPr/>
        </p:nvSpPr>
        <p:spPr>
          <a:xfrm>
            <a:off x="1270080" y="12446640"/>
            <a:ext cx="782280" cy="467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24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￼</a:t>
            </a:r>
            <a:endParaRPr b="0" lang="sl-SI" sz="2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sl-SI" sz="4400" spc="-1" strike="noStrike">
                <a:latin typeface="Arial"/>
              </a:rPr>
              <a:t>Kliknite za urejanje oblike naslova</a:t>
            </a:r>
            <a:endParaRPr b="0" lang="sl-SI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3200" spc="-1" strike="noStrike">
                <a:latin typeface="Arial"/>
              </a:rPr>
              <a:t>Kliknite za urejanje oblike orisa</a:t>
            </a:r>
            <a:endParaRPr b="0" lang="sl-SI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800" spc="-1" strike="noStrike">
                <a:latin typeface="Arial"/>
              </a:rPr>
              <a:t>Druga raven orisa</a:t>
            </a:r>
            <a:endParaRPr b="0" lang="sl-SI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400" spc="-1" strike="noStrike">
                <a:latin typeface="Arial"/>
              </a:rPr>
              <a:t>Tretja raven orisa</a:t>
            </a:r>
            <a:endParaRPr b="0" lang="sl-SI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000" spc="-1" strike="noStrike">
                <a:latin typeface="Arial"/>
              </a:rPr>
              <a:t>Četrta raven orisa</a:t>
            </a:r>
            <a:endParaRPr b="0" lang="sl-SI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Peta raven orisa</a:t>
            </a:r>
            <a:endParaRPr b="0" lang="sl-SI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Šesta raven orisa</a:t>
            </a:r>
            <a:endParaRPr b="0" lang="sl-SI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000" spc="-1" strike="noStrike">
                <a:latin typeface="Arial"/>
              </a:rPr>
              <a:t>Sedma raven orisa</a:t>
            </a:r>
            <a:endParaRPr b="0" lang="sl-SI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w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eff7ff"/>
            </a:gs>
            <a:gs pos="100000">
              <a:srgbClr val="9dcff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41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223640" y="776520"/>
            <a:ext cx="22038120" cy="122968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3"/>
          <p:cNvSpPr/>
          <p:nvPr/>
        </p:nvSpPr>
        <p:spPr>
          <a:xfrm>
            <a:off x="1677600" y="4344120"/>
            <a:ext cx="18831960" cy="184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FIZIKA NA </a:t>
            </a:r>
            <a:endParaRPr b="0" lang="sl-SI" sz="7200" spc="-1" strike="noStrike">
              <a:latin typeface="Arial"/>
            </a:endParaRPr>
          </a:p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Picture 20" descr=""/>
          <p:cNvPicPr/>
          <p:nvPr/>
        </p:nvPicPr>
        <p:blipFill>
          <a:blip r:embed="rId3"/>
          <a:stretch/>
        </p:blipFill>
        <p:spPr>
          <a:xfrm>
            <a:off x="18972720" y="128952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47" name="Picture 22" descr=""/>
          <p:cNvPicPr/>
          <p:nvPr/>
        </p:nvPicPr>
        <p:blipFill>
          <a:blip r:embed="rId4"/>
          <a:stretch/>
        </p:blipFill>
        <p:spPr>
          <a:xfrm>
            <a:off x="1920240" y="9649800"/>
            <a:ext cx="5394240" cy="1645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49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902160" y="0"/>
            <a:ext cx="23481360" cy="137620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3387600" y="818640"/>
            <a:ext cx="15404400" cy="184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FIZIKA NA </a:t>
            </a:r>
            <a:endParaRPr b="0" lang="sl-SI" sz="7200" spc="-1" strike="noStrike">
              <a:latin typeface="Arial"/>
            </a:endParaRPr>
          </a:p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"/>
          <p:cNvSpPr/>
          <p:nvPr/>
        </p:nvSpPr>
        <p:spPr>
          <a:xfrm>
            <a:off x="2030760" y="3827520"/>
            <a:ext cx="19966680" cy="8537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>
              <a:lnSpc>
                <a:spcPct val="80000"/>
              </a:lnSpc>
            </a:pP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1. in 2. letnik: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dve šolski uri tedensko </a:t>
            </a:r>
            <a:br/>
            <a:br/>
            <a:r>
              <a:rPr b="0" lang="sl-SI" sz="3600" spc="715" strike="noStrike">
                <a:solidFill>
                  <a:srgbClr val="000000"/>
                </a:solidFill>
                <a:latin typeface="Arial"/>
                <a:ea typeface="Helvetica Light"/>
              </a:rPr>
              <a:t>       </a:t>
            </a: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snov: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mehanika in toplota</a:t>
            </a:r>
            <a:br/>
            <a:br/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3. letnik: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tri šolske ure tedensko </a:t>
            </a:r>
            <a:br/>
            <a:br/>
            <a:r>
              <a:rPr b="0" lang="sl-SI" sz="3600" spc="715" strike="noStrike">
                <a:solidFill>
                  <a:srgbClr val="000000"/>
                </a:solidFill>
                <a:latin typeface="Arial"/>
                <a:ea typeface="Helvetica Light"/>
              </a:rPr>
              <a:t>   </a:t>
            </a: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snov: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elektrika in magnetizem in nihanje</a:t>
            </a:r>
            <a:br/>
            <a:br/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4. letnik: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štiri šolske ure tedensko</a:t>
            </a:r>
            <a:br/>
            <a:br/>
            <a:r>
              <a:rPr b="0" lang="sl-SI" sz="3600" spc="715" strike="noStrike">
                <a:solidFill>
                  <a:srgbClr val="000000"/>
                </a:solidFill>
                <a:latin typeface="Arial"/>
                <a:ea typeface="Helvetica Light"/>
              </a:rPr>
              <a:t>   </a:t>
            </a: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snov: </a:t>
            </a:r>
            <a:r>
              <a:rPr b="1" lang="sl-SI" sz="3600" spc="-1" strike="noStrike">
                <a:solidFill>
                  <a:srgbClr val="2709d9"/>
                </a:solidFill>
                <a:latin typeface="Arial"/>
                <a:ea typeface="Helvetica Light"/>
              </a:rPr>
              <a:t>valovanje in moderna fizika</a:t>
            </a:r>
            <a:br/>
            <a:br/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V štirih letih: 385 šolskih ur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sl-SI" sz="3600" spc="-1" strike="noStrike">
                <a:solidFill>
                  <a:srgbClr val="000000"/>
                </a:solidFill>
                <a:latin typeface="Arial"/>
                <a:ea typeface="Helvetica Light"/>
              </a:rPr>
              <a:t>Gimnazijski program je nadgradnja osnovnošolskega programa in osnova za razumevanje vseh strokovnih predmetov.</a:t>
            </a:r>
            <a:endParaRPr b="0" lang="sl-SI" sz="36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sl-SI" sz="3600" spc="-1" strike="noStrike">
              <a:latin typeface="Arial"/>
            </a:endParaRPr>
          </a:p>
        </p:txBody>
      </p:sp>
      <p:pic>
        <p:nvPicPr>
          <p:cNvPr id="55" name="Slika 10" descr=""/>
          <p:cNvPicPr/>
          <p:nvPr/>
        </p:nvPicPr>
        <p:blipFill>
          <a:blip r:embed="rId3"/>
          <a:stretch/>
        </p:blipFill>
        <p:spPr>
          <a:xfrm>
            <a:off x="12319560" y="3535560"/>
            <a:ext cx="2536560" cy="4153320"/>
          </a:xfrm>
          <a:prstGeom prst="rect">
            <a:avLst/>
          </a:prstGeom>
          <a:ln>
            <a:noFill/>
          </a:ln>
        </p:spPr>
      </p:pic>
      <p:pic>
        <p:nvPicPr>
          <p:cNvPr id="56" name="Slika 11" descr=""/>
          <p:cNvPicPr/>
          <p:nvPr/>
        </p:nvPicPr>
        <p:blipFill>
          <a:blip r:embed="rId4"/>
          <a:stretch/>
        </p:blipFill>
        <p:spPr>
          <a:xfrm>
            <a:off x="16938000" y="3282840"/>
            <a:ext cx="4543200" cy="2676240"/>
          </a:xfrm>
          <a:prstGeom prst="rect">
            <a:avLst/>
          </a:prstGeom>
          <a:ln>
            <a:noFill/>
          </a:ln>
        </p:spPr>
      </p:pic>
      <p:pic>
        <p:nvPicPr>
          <p:cNvPr id="57" name="Slika 12" descr=""/>
          <p:cNvPicPr/>
          <p:nvPr/>
        </p:nvPicPr>
        <p:blipFill>
          <a:blip r:embed="rId5"/>
          <a:stretch/>
        </p:blipFill>
        <p:spPr>
          <a:xfrm>
            <a:off x="20160000" y="6951960"/>
            <a:ext cx="3271680" cy="2526480"/>
          </a:xfrm>
          <a:prstGeom prst="rect">
            <a:avLst/>
          </a:prstGeom>
          <a:ln>
            <a:noFill/>
          </a:ln>
        </p:spPr>
      </p:pic>
      <p:pic>
        <p:nvPicPr>
          <p:cNvPr id="58" name="Slika 13" descr=""/>
          <p:cNvPicPr/>
          <p:nvPr/>
        </p:nvPicPr>
        <p:blipFill>
          <a:blip r:embed="rId6"/>
          <a:stretch/>
        </p:blipFill>
        <p:spPr>
          <a:xfrm>
            <a:off x="15441120" y="7461360"/>
            <a:ext cx="3584880" cy="301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60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000800" y="0"/>
            <a:ext cx="23350320" cy="138020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noAutofit/>
          </a:bodyPr>
          <a:p>
            <a:pPr algn="ctr">
              <a:lnSpc>
                <a:spcPct val="100000"/>
              </a:lnSpc>
            </a:pPr>
            <a:br/>
            <a:endParaRPr b="0" lang="sl-SI" sz="1800" spc="-1" strike="noStrike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CustomShape 3"/>
          <p:cNvSpPr/>
          <p:nvPr/>
        </p:nvSpPr>
        <p:spPr>
          <a:xfrm>
            <a:off x="5694840" y="1056600"/>
            <a:ext cx="12955680" cy="184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FIZIKA NA </a:t>
            </a:r>
            <a:endParaRPr b="0" lang="sl-SI" sz="7200" spc="-1" strike="noStrike">
              <a:latin typeface="Arial"/>
            </a:endParaRPr>
          </a:p>
          <a:p>
            <a:pPr algn="r">
              <a:lnSpc>
                <a:spcPct val="80000"/>
              </a:lnSpc>
            </a:pPr>
            <a:r>
              <a:rPr b="0" lang="sl-SI" sz="7200" spc="715" strike="noStrike">
                <a:solidFill>
                  <a:srgbClr val="151314"/>
                </a:solidFill>
                <a:latin typeface="Montserrat Bold"/>
                <a:ea typeface="Montserrat Bold"/>
              </a:rPr>
              <a:t>TEHNIŠKI GIMNAZIJI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5" name="Picture 20" descr=""/>
          <p:cNvPicPr/>
          <p:nvPr/>
        </p:nvPicPr>
        <p:blipFill>
          <a:blip r:embed="rId3"/>
          <a:stretch/>
        </p:blipFill>
        <p:spPr>
          <a:xfrm>
            <a:off x="20296440" y="114624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66" name="Picture 22" descr=""/>
          <p:cNvPicPr/>
          <p:nvPr/>
        </p:nvPicPr>
        <p:blipFill>
          <a:blip r:embed="rId4"/>
          <a:stretch/>
        </p:blipFill>
        <p:spPr>
          <a:xfrm>
            <a:off x="1800720" y="11449800"/>
            <a:ext cx="5394240" cy="1645200"/>
          </a:xfrm>
          <a:prstGeom prst="rect">
            <a:avLst/>
          </a:prstGeom>
          <a:ln>
            <a:noFill/>
          </a:ln>
        </p:spPr>
      </p:pic>
      <p:sp>
        <p:nvSpPr>
          <p:cNvPr id="67" name="CustomShape 5"/>
          <p:cNvSpPr/>
          <p:nvPr/>
        </p:nvSpPr>
        <p:spPr>
          <a:xfrm flipH="1">
            <a:off x="2355840" y="3477960"/>
            <a:ext cx="20513880" cy="6501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5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CILJI</a:t>
            </a:r>
            <a:br/>
            <a:endParaRPr b="0" lang="sl-SI" sz="5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Dijaki se sistematično seznanjajo z glavnimi fizikalnimi koncepti in teorijami, ki se nanašajo na pojave iz vsakdanjega življenja in povezujejo znanje s strokovnimi predmeti.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Učijo se osnovnih eksperimentalnih veščin, ker je vsako leto </a:t>
            </a:r>
            <a:r>
              <a:rPr b="1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15 % ur pouka namenjeno laboratorijskim vajam.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Prizadevamo si, da dijakom privzgojimo spoštljiv odnos do narave in zavest o naši soodgovornosti za obstoj življenja na Zemlji. </a:t>
            </a:r>
            <a:endParaRPr b="0" lang="sl-SI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69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1121400" y="0"/>
            <a:ext cx="23262120" cy="1374984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3"/>
          <p:cNvSpPr/>
          <p:nvPr/>
        </p:nvSpPr>
        <p:spPr>
          <a:xfrm>
            <a:off x="1936440" y="4745520"/>
            <a:ext cx="18831960" cy="97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4" name="Picture 20" descr=""/>
          <p:cNvPicPr/>
          <p:nvPr/>
        </p:nvPicPr>
        <p:blipFill>
          <a:blip r:embed="rId3"/>
          <a:stretch/>
        </p:blipFill>
        <p:spPr>
          <a:xfrm>
            <a:off x="20631960" y="1113840"/>
            <a:ext cx="2484000" cy="1600560"/>
          </a:xfrm>
          <a:prstGeom prst="rect">
            <a:avLst/>
          </a:prstGeom>
          <a:ln>
            <a:noFill/>
          </a:ln>
        </p:spPr>
      </p:pic>
      <p:pic>
        <p:nvPicPr>
          <p:cNvPr id="75" name="Picture 22" descr=""/>
          <p:cNvPicPr/>
          <p:nvPr/>
        </p:nvPicPr>
        <p:blipFill>
          <a:blip r:embed="rId4"/>
          <a:stretch/>
        </p:blipFill>
        <p:spPr>
          <a:xfrm>
            <a:off x="2053080" y="11394360"/>
            <a:ext cx="5394240" cy="1645200"/>
          </a:xfrm>
          <a:prstGeom prst="rect">
            <a:avLst/>
          </a:prstGeom>
          <a:ln>
            <a:noFill/>
          </a:ln>
        </p:spPr>
      </p:pic>
      <p:sp>
        <p:nvSpPr>
          <p:cNvPr id="76" name="CustomShape 5"/>
          <p:cNvSpPr/>
          <p:nvPr/>
        </p:nvSpPr>
        <p:spPr>
          <a:xfrm>
            <a:off x="2743200" y="3630960"/>
            <a:ext cx="15472080" cy="680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Vsi učitelji na šoli se trudimo čim bolj povezovati znanje vseh predmetov. Fizika se tako povezuje z </a:t>
            </a:r>
            <a:r>
              <a:rPr b="1" lang="sl-SI" sz="4000" spc="-1" strike="noStrike">
                <a:solidFill>
                  <a:srgbClr val="2709d9"/>
                </a:solidFill>
                <a:latin typeface="Helvetica Light"/>
                <a:ea typeface="Helvetica Light"/>
              </a:rPr>
              <a:t>vsemi predmeti </a:t>
            </a: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na šoli, kot so slovenščina, tuji jeziki, geografija zgodovina…, najbolj pogoste povezave pa so</a:t>
            </a:r>
            <a:r>
              <a:rPr b="1" lang="sl-SI" sz="4000" spc="-1" strike="noStrike">
                <a:solidFill>
                  <a:srgbClr val="de6a10"/>
                </a:solidFill>
                <a:latin typeface="Helvetica Light"/>
                <a:ea typeface="Helvetica Light"/>
              </a:rPr>
              <a:t> </a:t>
            </a:r>
            <a:r>
              <a:rPr b="1" lang="sl-SI" sz="4000" spc="-1" strike="noStrike">
                <a:solidFill>
                  <a:srgbClr val="2709d9"/>
                </a:solidFill>
                <a:latin typeface="Helvetica Light"/>
                <a:ea typeface="Helvetica Light"/>
              </a:rPr>
              <a:t>z matematiko, elektrotehniko, strojništvom in računalništvom.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Sodelujemo tudi s </a:t>
            </a:r>
            <a:r>
              <a:rPr b="1" lang="sl-SI" sz="4000" spc="-1" strike="noStrike">
                <a:solidFill>
                  <a:srgbClr val="2709d9"/>
                </a:solidFill>
                <a:latin typeface="Helvetica Light"/>
                <a:ea typeface="Helvetica Light"/>
              </a:rPr>
              <a:t>Svetom za preventivo in vzgojo v cestnem prometu</a:t>
            </a: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, kjer prirejamo testiranje avtomobilov in v enem primeru smo posneli avtomobilski trki pri prostem padu.</a:t>
            </a:r>
            <a:endParaRPr b="0" lang="sl-SI" sz="4000" spc="-1" strike="noStrike">
              <a:latin typeface="Arial"/>
            </a:endParaRPr>
          </a:p>
        </p:txBody>
      </p:sp>
      <p:sp>
        <p:nvSpPr>
          <p:cNvPr id="77" name="CustomShape 6"/>
          <p:cNvSpPr/>
          <p:nvPr/>
        </p:nvSpPr>
        <p:spPr>
          <a:xfrm>
            <a:off x="3285000" y="1040040"/>
            <a:ext cx="16513560" cy="268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283"/>
              </a:spcBef>
              <a:spcAft>
                <a:spcPts val="283"/>
              </a:spcAft>
            </a:pPr>
            <a:r>
              <a:rPr b="0" lang="sl-SI" sz="6000" spc="-1" strike="noStrike">
                <a:solidFill>
                  <a:srgbClr val="151314"/>
                </a:solidFill>
                <a:latin typeface="Arial"/>
                <a:ea typeface="Montserrat Bold"/>
              </a:rPr>
              <a:t>MEDPREDMETNE POVEZAVE IN SODELOVANJE Z ZUNANJIMI SODELAVCI</a:t>
            </a:r>
            <a:endParaRPr b="0" lang="sl-SI" sz="6000" spc="-1" strike="noStrike">
              <a:latin typeface="Arial"/>
            </a:endParaRPr>
          </a:p>
        </p:txBody>
      </p:sp>
      <p:pic>
        <p:nvPicPr>
          <p:cNvPr id="78" name="Slika 13" descr=""/>
          <p:cNvPicPr/>
          <p:nvPr/>
        </p:nvPicPr>
        <p:blipFill>
          <a:blip r:embed="rId5"/>
          <a:stretch/>
        </p:blipFill>
        <p:spPr>
          <a:xfrm>
            <a:off x="18585720" y="6125760"/>
            <a:ext cx="4454280" cy="648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80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1079640" y="0"/>
            <a:ext cx="23304240" cy="137836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3795480" y="1265040"/>
            <a:ext cx="18404280" cy="1845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r">
              <a:lnSpc>
                <a:spcPct val="80000"/>
              </a:lnSpc>
            </a:pPr>
            <a:r>
              <a:rPr b="0" lang="sl-SI" sz="7200" spc="715" strike="noStrike" cap="all">
                <a:solidFill>
                  <a:srgbClr val="151314"/>
                </a:solidFill>
                <a:latin typeface="Montserrat Bold"/>
                <a:ea typeface="Montserrat Bold"/>
              </a:rPr>
              <a:t>Pričakovani rezultati in razlika s splošno gimNazijo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5"/>
          <p:cNvSpPr/>
          <p:nvPr/>
        </p:nvSpPr>
        <p:spPr>
          <a:xfrm>
            <a:off x="3060000" y="5258520"/>
            <a:ext cx="14649840" cy="58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6"/>
          <p:cNvSpPr/>
          <p:nvPr/>
        </p:nvSpPr>
        <p:spPr>
          <a:xfrm>
            <a:off x="3065040" y="4414680"/>
            <a:ext cx="19419120" cy="741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>
              <a:lnSpc>
                <a:spcPct val="10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Dijaki pridobijo zmožnost kompleksnega razmišljanja in sodelovanja ter široko znanje o pojavih iz narave, ki so </a:t>
            </a:r>
            <a:r>
              <a:rPr b="1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osnova za univerzitetni študij</a:t>
            </a:r>
            <a:r>
              <a:rPr b="0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.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Fizika je eden izmed </a:t>
            </a:r>
            <a:r>
              <a:rPr b="1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izbirnih</a:t>
            </a:r>
            <a:r>
              <a:rPr b="0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 </a:t>
            </a:r>
            <a:r>
              <a:rPr b="1" lang="sl-SI" sz="4000" spc="-1" strike="noStrike">
                <a:solidFill>
                  <a:srgbClr val="2709d9"/>
                </a:solidFill>
                <a:latin typeface="Arial"/>
                <a:ea typeface="Helvetica Light"/>
              </a:rPr>
              <a:t>predmetov splošne mature</a:t>
            </a: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: v zadnjih 10 letih so vsi dijaki tehniške gimnazije opravljali maturo iz fizike in jo tudi vsi uspešno opravili.</a:t>
            </a:r>
            <a:br/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Razlika med fiziko na tehniški gimnaziji in splošni gimnaziji je: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lvl="1"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fizika se poučuje poglobljeno že od prvega letnika naprej, na splošni gimnaziji le v četrtem letniku, </a:t>
            </a:r>
            <a:endParaRPr b="0" lang="sl-SI" sz="4000" spc="-1" strike="noStrike">
              <a:latin typeface="Arial"/>
            </a:endParaRPr>
          </a:p>
          <a:p>
            <a:pPr lvl="1"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na tehniški gimnaziji je v 3. letniku 105 ur, na splošni gimnaziji 70 ur,</a:t>
            </a:r>
            <a:endParaRPr b="0" lang="sl-SI" sz="4000" spc="-1" strike="noStrike">
              <a:latin typeface="Arial"/>
            </a:endParaRPr>
          </a:p>
          <a:p>
            <a:pPr lvl="1"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Arial"/>
                <a:ea typeface="Helvetica Light"/>
              </a:rPr>
              <a:t>znanje fizike se povezuje s strojništvom, elektrotehniko in računalništvom.</a:t>
            </a:r>
            <a:endParaRPr b="0" lang="sl-SI" sz="40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>
            <a:noFill/>
          </a:ln>
        </p:spPr>
      </p:pic>
      <p:pic>
        <p:nvPicPr>
          <p:cNvPr id="88" name="Picture Placeholder 9" descr=""/>
          <p:cNvPicPr/>
          <p:nvPr/>
        </p:nvPicPr>
        <p:blipFill>
          <a:blip r:embed="rId2"/>
          <a:stretch/>
        </p:blipFill>
        <p:spPr>
          <a:xfrm>
            <a:off x="11160" y="0"/>
            <a:ext cx="24360840" cy="13715280"/>
          </a:xfrm>
          <a:prstGeom prst="rect">
            <a:avLst/>
          </a:prstGeom>
          <a:ln w="1260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917640" y="0"/>
            <a:ext cx="23466240" cy="13880880"/>
          </a:xfrm>
          <a:prstGeom prst="rect">
            <a:avLst/>
          </a:prstGeom>
          <a:solidFill>
            <a:schemeClr val="bg1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1936440" y="5776560"/>
            <a:ext cx="19694520" cy="640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>
            <a:off x="2176920" y="1865520"/>
            <a:ext cx="18404280" cy="968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45000" bIns="45000" anchor="ctr">
            <a:spAutoFit/>
          </a:bodyPr>
          <a:p>
            <a:pPr algn="r">
              <a:lnSpc>
                <a:spcPct val="80000"/>
              </a:lnSpc>
            </a:pPr>
            <a:r>
              <a:rPr b="0" lang="sl-SI" sz="7200" spc="715" strike="noStrike" cap="all">
                <a:solidFill>
                  <a:srgbClr val="151314"/>
                </a:solidFill>
                <a:latin typeface="Montserrat Bold"/>
                <a:ea typeface="Montserrat Bold"/>
              </a:rPr>
              <a:t>Dodatne dejavnosti</a:t>
            </a:r>
            <a:endParaRPr b="0" lang="sl-SI" sz="72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6984080" y="10254960"/>
            <a:ext cx="5384520" cy="88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3" name="Picture 20" descr=""/>
          <p:cNvPicPr/>
          <p:nvPr/>
        </p:nvPicPr>
        <p:blipFill>
          <a:blip r:embed="rId3"/>
          <a:stretch/>
        </p:blipFill>
        <p:spPr>
          <a:xfrm>
            <a:off x="21126960" y="1051920"/>
            <a:ext cx="2484000" cy="1600560"/>
          </a:xfrm>
          <a:prstGeom prst="rect">
            <a:avLst/>
          </a:prstGeom>
          <a:ln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3060000" y="5258520"/>
            <a:ext cx="14649840" cy="588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2546280" y="5020920"/>
            <a:ext cx="19905480" cy="7414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Šolsko tekmovanje Čmrlj za prve letnike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Tekmovanje iz fizike in astronomije na državnem nivoju za druge, tretje in četrte letnike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Sodelovanje pri pripravi in izvajanju eksperimentov pri delavnicah za osnovnošolce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Astronomska opazovanja v Pliskovici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sl-SI" sz="4000" spc="-1" strike="noStrike">
                <a:solidFill>
                  <a:srgbClr val="000000"/>
                </a:solidFill>
                <a:latin typeface="Helvetica Light"/>
                <a:ea typeface="Helvetica Light"/>
              </a:rPr>
              <a:t>Ekskurzije v domača in tuja podjetja</a:t>
            </a:r>
            <a:endParaRPr b="0" lang="sl-SI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l-SI" sz="4000" spc="-1" strike="noStrike">
              <a:latin typeface="Arial"/>
            </a:endParaRPr>
          </a:p>
        </p:txBody>
      </p:sp>
      <p:pic>
        <p:nvPicPr>
          <p:cNvPr id="96" name="Slika 12" descr=""/>
          <p:cNvPicPr/>
          <p:nvPr/>
        </p:nvPicPr>
        <p:blipFill>
          <a:blip r:embed="rId4"/>
          <a:stretch/>
        </p:blipFill>
        <p:spPr>
          <a:xfrm>
            <a:off x="15410880" y="9150480"/>
            <a:ext cx="6048000" cy="3831120"/>
          </a:xfrm>
          <a:prstGeom prst="rect">
            <a:avLst/>
          </a:prstGeom>
          <a:ln>
            <a:noFill/>
          </a:ln>
        </p:spPr>
      </p:pic>
      <p:pic>
        <p:nvPicPr>
          <p:cNvPr id="97" name="Slika 13" descr=""/>
          <p:cNvPicPr/>
          <p:nvPr/>
        </p:nvPicPr>
        <p:blipFill>
          <a:blip r:embed="rId5"/>
          <a:stretch/>
        </p:blipFill>
        <p:spPr>
          <a:xfrm>
            <a:off x="2416320" y="661680"/>
            <a:ext cx="5106240" cy="388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Application>Collabora_Office/6.2.10.17$Linux_X86_64 LibreOffice_project/207471efd99fe953f8d057691833f903ceb4b18a</Application>
  <Words>399</Words>
  <Paragraphs>40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Mirijam Pirc</dc:creator>
  <dc:description/>
  <dc:language>sl-SI</dc:language>
  <cp:lastModifiedBy/>
  <dcterms:modified xsi:type="dcterms:W3CDTF">2021-02-10T17:09:00Z</dcterms:modified>
  <cp:revision>74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 meri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