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8.jpeg" ContentType="image/jpeg"/>
  <Override PartName="/ppt/media/image5.wmf" ContentType="image/x-wmf"/>
  <Override PartName="/ppt/media/image4.wmf" ContentType="image/x-wmf"/>
  <Override PartName="/ppt/media/image3.png" ContentType="image/png"/>
  <Override PartName="/ppt/media/image6.png" ContentType="image/png"/>
  <Override PartName="/ppt/media/image2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85601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738620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966284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738620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966284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5109560" y="1905120"/>
            <a:ext cx="6733800" cy="9905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673380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5109560" y="1905120"/>
            <a:ext cx="6733800" cy="9905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85601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85601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738620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9662840" y="190512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1738620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19662840" y="7079040"/>
            <a:ext cx="216792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673380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6840"/>
            <a:ext cx="21944520" cy="1061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560160" y="707904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8560160" y="1905120"/>
            <a:ext cx="328608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5109560" y="7079040"/>
            <a:ext cx="6733800" cy="4724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0D860FEE-A55D-4A62-873E-8058253EBFA4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446640"/>
            <a:ext cx="782280" cy="46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4D587176-B0AF-4ED9-8F5F-989B9195F37F}" type="slidenum">
              <a:rPr b="1" lang="sl-SI" sz="2400" spc="-1" strike="noStrike">
                <a:solidFill>
                  <a:srgbClr val="000000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pic>
        <p:nvPicPr>
          <p:cNvPr id="41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38160" cy="137152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1218960" y="546840"/>
            <a:ext cx="21944520" cy="2290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r>
              <a:rPr b="0" lang="sl-SI" sz="4400" spc="-1" strike="noStrike">
                <a:solidFill>
                  <a:srgbClr val="000000"/>
                </a:solidFill>
                <a:latin typeface="Arial"/>
              </a:rPr>
              <a:t>Kliknite za urejanje oblike naslova</a:t>
            </a:r>
            <a:endParaRPr b="0" lang="sl-SI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5109560" y="1905120"/>
            <a:ext cx="6733800" cy="9905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Kliknite za urejanje oblike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Druga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Tretja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Četrta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Peta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Šesta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Sedma raven orisa</a:t>
            </a:r>
            <a:endParaRPr b="0" lang="sl-SI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ff7ff"/>
            </a:gs>
            <a:gs pos="100000">
              <a:srgbClr val="9dcff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81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931320" y="1185480"/>
            <a:ext cx="22317480" cy="1117512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1936440" y="3967920"/>
            <a:ext cx="791100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1920240" y="5138280"/>
            <a:ext cx="18874800" cy="822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6000" spc="715" strike="noStrike">
                <a:solidFill>
                  <a:srgbClr val="151314"/>
                </a:solidFill>
                <a:latin typeface="Azo Sans Black"/>
                <a:ea typeface="Montserrat Bold"/>
              </a:rPr>
              <a:t>ANGLEŠČINA na TEHNIŠKI GIMNAZIJI</a:t>
            </a:r>
            <a:endParaRPr b="0" lang="sl-SI" sz="60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Picture 20" descr=""/>
          <p:cNvPicPr/>
          <p:nvPr/>
        </p:nvPicPr>
        <p:blipFill>
          <a:blip r:embed="rId3"/>
          <a:stretch/>
        </p:blipFill>
        <p:spPr>
          <a:xfrm>
            <a:off x="19887120" y="215028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87" name="Picture 22" descr=""/>
          <p:cNvPicPr/>
          <p:nvPr/>
        </p:nvPicPr>
        <p:blipFill>
          <a:blip r:embed="rId4"/>
          <a:stretch/>
        </p:blipFill>
        <p:spPr>
          <a:xfrm>
            <a:off x="1920240" y="9649800"/>
            <a:ext cx="5394240" cy="164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540160" y="2126880"/>
            <a:ext cx="16229880" cy="97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Slika 2" descr=""/>
          <p:cNvPicPr/>
          <p:nvPr/>
        </p:nvPicPr>
        <p:blipFill>
          <a:blip r:embed="rId1"/>
          <a:stretch/>
        </p:blipFill>
        <p:spPr>
          <a:xfrm>
            <a:off x="15919200" y="3105360"/>
            <a:ext cx="7494120" cy="5572440"/>
          </a:xfrm>
          <a:prstGeom prst="rect">
            <a:avLst/>
          </a:prstGeom>
          <a:ln>
            <a:noFill/>
          </a:ln>
        </p:spPr>
      </p:pic>
      <p:pic>
        <p:nvPicPr>
          <p:cNvPr id="91" name="Slika 6" descr=""/>
          <p:cNvPicPr/>
          <p:nvPr/>
        </p:nvPicPr>
        <p:blipFill>
          <a:blip r:embed="rId2"/>
          <a:stretch/>
        </p:blipFill>
        <p:spPr>
          <a:xfrm>
            <a:off x="2153520" y="1467720"/>
            <a:ext cx="10708200" cy="4494600"/>
          </a:xfrm>
          <a:prstGeom prst="rect">
            <a:avLst/>
          </a:prstGeom>
          <a:ln>
            <a:noFill/>
          </a:ln>
        </p:spPr>
      </p:pic>
      <p:pic>
        <p:nvPicPr>
          <p:cNvPr id="92" name="Slika 7" descr=""/>
          <p:cNvPicPr/>
          <p:nvPr/>
        </p:nvPicPr>
        <p:blipFill>
          <a:blip r:embed="rId3"/>
          <a:stretch/>
        </p:blipFill>
        <p:spPr>
          <a:xfrm>
            <a:off x="5197680" y="7528680"/>
            <a:ext cx="10106280" cy="460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281680" y="1283400"/>
            <a:ext cx="20715120" cy="1138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1., 2. in 3. letnik: 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tri šolske ure tedensko </a:t>
            </a: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(105 ur v šolskem letu) 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4. letnik: 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štiri šolske ure tedensko </a:t>
            </a: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(140 ur v šolskem letu)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V štirih letih: 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455 šolskih ur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Učbeniki: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 On Screen B2, On Screen B2+ 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000" spc="-1" strike="noStrike">
              <a:latin typeface="Arial"/>
            </a:endParaRPr>
          </a:p>
          <a:p>
            <a:pPr marL="540000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Gimnazijski program je nadgradnja osnovnošolskega programa in osnova za nadaljnje učenje angleščine. </a:t>
            </a:r>
            <a:endParaRPr b="0" lang="sl-SI" sz="4000" spc="-1" strike="noStrike">
              <a:latin typeface="Arial"/>
            </a:endParaRPr>
          </a:p>
          <a:p>
            <a:pPr marL="5400000">
              <a:lnSpc>
                <a:spcPct val="120000"/>
              </a:lnSpc>
            </a:pPr>
            <a:endParaRPr b="0" lang="sl-SI" sz="4000" spc="-1" strike="noStrike">
              <a:latin typeface="Arial"/>
            </a:endParaRPr>
          </a:p>
          <a:p>
            <a:pPr marL="540000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Z učenjem angleščine dijaki/dijakinje razvijajo 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celostno zmožnost za medkulturno in medjezikovno sporazumevanje</a:t>
            </a: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, ki jim bo omogočilo uspešno vključevanje v slovensko, evropsko in svetovno skupnost narodov in narodnosti.</a:t>
            </a:r>
            <a:endParaRPr b="0" lang="sl-SI" sz="40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540160" y="2126880"/>
            <a:ext cx="16229880" cy="97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Slika 1" descr=""/>
          <p:cNvPicPr/>
          <p:nvPr/>
        </p:nvPicPr>
        <p:blipFill>
          <a:blip r:embed="rId1"/>
          <a:stretch/>
        </p:blipFill>
        <p:spPr>
          <a:xfrm>
            <a:off x="20001960" y="1641600"/>
            <a:ext cx="3415320" cy="4660560"/>
          </a:xfrm>
          <a:prstGeom prst="rect">
            <a:avLst/>
          </a:prstGeom>
          <a:ln>
            <a:noFill/>
          </a:ln>
        </p:spPr>
      </p:pic>
      <p:pic>
        <p:nvPicPr>
          <p:cNvPr id="97" name="Slika 2" descr=""/>
          <p:cNvPicPr/>
          <p:nvPr/>
        </p:nvPicPr>
        <p:blipFill>
          <a:blip r:embed="rId2"/>
          <a:stretch/>
        </p:blipFill>
        <p:spPr>
          <a:xfrm>
            <a:off x="2312640" y="7345440"/>
            <a:ext cx="4840560" cy="484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746440" y="2391480"/>
            <a:ext cx="13425840" cy="10521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16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Dijaki razvijajo </a:t>
            </a:r>
            <a:r>
              <a:rPr b="1" lang="sl-SI" sz="40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zmožnost razumevanja in tvorjenja besedil: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6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6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poslušanje in slušno razumevanje; </a:t>
            </a:r>
            <a:endParaRPr b="0" lang="sl-SI" sz="4400" spc="-1" strike="noStrike">
              <a:latin typeface="Arial"/>
            </a:endParaRPr>
          </a:p>
          <a:p>
            <a:pPr marL="571680" indent="-570960">
              <a:lnSpc>
                <a:spcPct val="16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branje in bralno razumevanje;</a:t>
            </a:r>
            <a:endParaRPr b="0" lang="sl-SI" sz="4400" spc="-1" strike="noStrike">
              <a:latin typeface="Arial"/>
            </a:endParaRPr>
          </a:p>
          <a:p>
            <a:pPr marL="571680" indent="-570960">
              <a:lnSpc>
                <a:spcPct val="16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govorno sporočanje in sporazumevanje;</a:t>
            </a:r>
            <a:endParaRPr b="0" lang="sl-SI" sz="4400" spc="-1" strike="noStrike">
              <a:latin typeface="Arial"/>
            </a:endParaRPr>
          </a:p>
          <a:p>
            <a:pPr marL="571680" indent="-570960">
              <a:lnSpc>
                <a:spcPct val="16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pisno sporočanje in sporazumevanje;</a:t>
            </a:r>
            <a:endParaRPr b="0" lang="sl-SI" sz="4400" spc="-1" strike="noStrike">
              <a:latin typeface="Arial"/>
            </a:endParaRPr>
          </a:p>
          <a:p>
            <a:pPr marL="571680" indent="-570960">
              <a:lnSpc>
                <a:spcPct val="160000"/>
              </a:lnSpc>
              <a:buClr>
                <a:srgbClr val="595457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posredovanje. (Govorno in/ali pisno posredujejo iz angleščine v slovenščino in nasprotno.)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2179080" y="1270440"/>
            <a:ext cx="1622988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Cilji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Slika 1" descr=""/>
          <p:cNvPicPr/>
          <p:nvPr/>
        </p:nvPicPr>
        <p:blipFill>
          <a:blip r:embed="rId1"/>
          <a:stretch/>
        </p:blipFill>
        <p:spPr>
          <a:xfrm>
            <a:off x="14832000" y="5024520"/>
            <a:ext cx="4664520" cy="3327480"/>
          </a:xfrm>
          <a:prstGeom prst="rect">
            <a:avLst/>
          </a:prstGeom>
          <a:ln>
            <a:noFill/>
          </a:ln>
        </p:spPr>
      </p:pic>
      <p:pic>
        <p:nvPicPr>
          <p:cNvPr id="102" name="Slika 3" descr=""/>
          <p:cNvPicPr/>
          <p:nvPr/>
        </p:nvPicPr>
        <p:blipFill>
          <a:blip r:embed="rId2"/>
          <a:stretch/>
        </p:blipFill>
        <p:spPr>
          <a:xfrm>
            <a:off x="18111960" y="9115200"/>
            <a:ext cx="5276880" cy="3588120"/>
          </a:xfrm>
          <a:prstGeom prst="rect">
            <a:avLst/>
          </a:prstGeom>
          <a:ln>
            <a:noFill/>
          </a:ln>
        </p:spPr>
      </p:pic>
      <p:pic>
        <p:nvPicPr>
          <p:cNvPr id="103" name="Slika 5" descr=""/>
          <p:cNvPicPr/>
          <p:nvPr/>
        </p:nvPicPr>
        <p:blipFill>
          <a:blip r:embed="rId3"/>
          <a:stretch/>
        </p:blipFill>
        <p:spPr>
          <a:xfrm>
            <a:off x="18111960" y="991440"/>
            <a:ext cx="4718520" cy="314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216880" y="2616840"/>
            <a:ext cx="14517360" cy="10143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571680" indent="-57096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Pri vsebinah, ki jih dijaki obravnavajo pri pouku angleščine, se lahko </a:t>
            </a:r>
            <a:r>
              <a:rPr b="1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povezujemo s poukom drugih predmetov</a:t>
            </a: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, na primer slovenščine, zgodovine, geografije, biologije z ekologijo, fizike, kemije ipd.</a:t>
            </a:r>
            <a:endParaRPr b="0" lang="sl-SI" sz="44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endParaRPr b="0" lang="sl-SI" sz="4400" spc="-1" strike="noStrike">
              <a:latin typeface="Arial"/>
            </a:endParaRPr>
          </a:p>
          <a:p>
            <a:pPr marL="571680" indent="-57096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Učinkovit pouk tujih jezikov učenje jezika nenehno </a:t>
            </a:r>
            <a:r>
              <a:rPr b="1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povezuje s spoznavanjem lastne kulture in kulture ciljnega jezika</a:t>
            </a:r>
            <a:r>
              <a:rPr b="0" lang="sl-SI" sz="4400" spc="-1" strike="noStrike">
                <a:solidFill>
                  <a:srgbClr val="000000"/>
                </a:solidFill>
                <a:latin typeface="Azo Sans Light"/>
                <a:ea typeface="Montserrat Light"/>
              </a:rPr>
              <a:t> ter različne kulturne pojave (od kulture vsakdanjega življenja do zgodovine, književnosti, likovne umetnosti, glasbe, gledališča, filma) povezuje tudi z drugimi disciplinami/vedami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261880" y="1005840"/>
            <a:ext cx="1650816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Medpredmetne povezave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Slika 3" descr=""/>
          <p:cNvPicPr/>
          <p:nvPr/>
        </p:nvPicPr>
        <p:blipFill>
          <a:blip r:embed="rId1"/>
          <a:stretch/>
        </p:blipFill>
        <p:spPr>
          <a:xfrm>
            <a:off x="17038440" y="3918600"/>
            <a:ext cx="6833520" cy="694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23600" y="2759040"/>
            <a:ext cx="21057840" cy="9887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57168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Predvidena raven znanja za 1. in 2. letnik: </a:t>
            </a:r>
            <a:r>
              <a:rPr b="1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B1 </a:t>
            </a:r>
            <a:endParaRPr b="0" lang="sl-SI" sz="4400" spc="-1" strike="noStrike">
              <a:latin typeface="Arial"/>
            </a:endParaRPr>
          </a:p>
          <a:p>
            <a:pPr marL="360">
              <a:lnSpc>
                <a:spcPct val="120000"/>
              </a:lnSpc>
            </a:pPr>
            <a:r>
              <a:rPr b="1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    </a:t>
            </a: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(po Skupnem evropskem jezikovnem okvirju)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400" spc="-1" strike="noStrike">
              <a:latin typeface="Arial"/>
            </a:endParaRPr>
          </a:p>
          <a:p>
            <a:pPr marL="57168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Predvidena raven znanja za 3. in 4. letnik: </a:t>
            </a:r>
            <a:r>
              <a:rPr b="1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B2</a:t>
            </a: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 </a:t>
            </a:r>
            <a:endParaRPr b="0" lang="sl-SI" sz="4400" spc="-1" strike="noStrike">
              <a:latin typeface="Arial"/>
            </a:endParaRPr>
          </a:p>
          <a:p>
            <a:pPr marL="360">
              <a:lnSpc>
                <a:spcPct val="120000"/>
              </a:lnSpc>
            </a:pP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    </a:t>
            </a: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(po Skupnem evropskem jezikovnem okvirju)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400" spc="-1" strike="noStrike">
              <a:latin typeface="Arial"/>
            </a:endParaRPr>
          </a:p>
          <a:p>
            <a:pPr marL="8280000" indent="-5709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Angleščina je </a:t>
            </a:r>
            <a:r>
              <a:rPr b="1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predmet obveznega dela splošne mature</a:t>
            </a:r>
            <a:r>
              <a:rPr b="0" lang="sl-SI" sz="44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: dijaki lahko opravljajo izpit na  osnovnem ali višjem nivoju: B2, B2+ </a:t>
            </a:r>
            <a:endParaRPr b="0" lang="sl-SI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400" spc="-1" strike="noStrike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2042280" y="1297440"/>
            <a:ext cx="1622988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Pričakovani rezultati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Slika 1" descr=""/>
          <p:cNvPicPr/>
          <p:nvPr/>
        </p:nvPicPr>
        <p:blipFill>
          <a:blip r:embed="rId1"/>
          <a:stretch/>
        </p:blipFill>
        <p:spPr>
          <a:xfrm>
            <a:off x="16282080" y="2705760"/>
            <a:ext cx="7187400" cy="4471560"/>
          </a:xfrm>
          <a:prstGeom prst="rect">
            <a:avLst/>
          </a:prstGeom>
          <a:ln>
            <a:noFill/>
          </a:ln>
        </p:spPr>
      </p:pic>
      <p:pic>
        <p:nvPicPr>
          <p:cNvPr id="112" name="Slika 2" descr=""/>
          <p:cNvPicPr/>
          <p:nvPr/>
        </p:nvPicPr>
        <p:blipFill>
          <a:blip r:embed="rId2"/>
          <a:stretch/>
        </p:blipFill>
        <p:spPr>
          <a:xfrm>
            <a:off x="2237760" y="7378920"/>
            <a:ext cx="7881120" cy="57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540160" y="2692440"/>
            <a:ext cx="19014120" cy="8135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Šolska bralna značka </a:t>
            </a: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ŠC reads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Bralno tekmovanje </a:t>
            </a: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Bookworms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Regijsko in državno tekmovanje </a:t>
            </a: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IATEFL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Mednarodno spletno tekmovanje </a:t>
            </a: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Best in English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Vključevanje dijakov v </a:t>
            </a: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mednarodne projekte</a:t>
            </a: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1" lang="sl-SI" sz="4000" spc="-1" strike="noStrike">
                <a:solidFill>
                  <a:srgbClr val="000000"/>
                </a:solidFill>
                <a:latin typeface="Montserrat Light"/>
                <a:ea typeface="Montserrat Light"/>
              </a:rPr>
              <a:t>Ekskurzije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sl-SI" sz="40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323440" y="1146600"/>
            <a:ext cx="1622988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1" lang="sl-SI" sz="7200" spc="-151" strike="noStrike">
                <a:solidFill>
                  <a:srgbClr val="151314"/>
                </a:solidFill>
                <a:latin typeface="Azo Sans Black"/>
                <a:ea typeface="Montserrat Bold"/>
              </a:rPr>
              <a:t>Dodatne dejavnosti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2540160" y="4671000"/>
            <a:ext cx="8889120" cy="83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Slika 2" descr=""/>
          <p:cNvPicPr/>
          <p:nvPr/>
        </p:nvPicPr>
        <p:blipFill>
          <a:blip r:embed="rId1"/>
          <a:stretch/>
        </p:blipFill>
        <p:spPr>
          <a:xfrm>
            <a:off x="17348760" y="6451200"/>
            <a:ext cx="4205520" cy="4954320"/>
          </a:xfrm>
          <a:prstGeom prst="rect">
            <a:avLst/>
          </a:prstGeom>
          <a:ln>
            <a:noFill/>
          </a:ln>
        </p:spPr>
      </p:pic>
      <p:pic>
        <p:nvPicPr>
          <p:cNvPr id="117" name="Slika 3" descr=""/>
          <p:cNvPicPr/>
          <p:nvPr/>
        </p:nvPicPr>
        <p:blipFill>
          <a:blip r:embed="rId2"/>
          <a:stretch/>
        </p:blipFill>
        <p:spPr>
          <a:xfrm>
            <a:off x="14694480" y="1027080"/>
            <a:ext cx="8270280" cy="4205160"/>
          </a:xfrm>
          <a:prstGeom prst="rect">
            <a:avLst/>
          </a:prstGeom>
          <a:ln>
            <a:noFill/>
          </a:ln>
        </p:spPr>
      </p:pic>
      <p:pic>
        <p:nvPicPr>
          <p:cNvPr id="118" name="Slika 4" descr=""/>
          <p:cNvPicPr/>
          <p:nvPr/>
        </p:nvPicPr>
        <p:blipFill>
          <a:blip r:embed="rId3"/>
          <a:stretch/>
        </p:blipFill>
        <p:spPr>
          <a:xfrm>
            <a:off x="7427520" y="9349200"/>
            <a:ext cx="6755760" cy="377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Application>Collabora_Office/6.2.10.17$Linux_X86_64 LibreOffice_project/207471efd99fe953f8d057691833f903ceb4b18a</Application>
  <Words>290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GZS Zbornica</dc:creator>
  <dc:description/>
  <dc:language>sl-SI</dc:language>
  <cp:lastModifiedBy/>
  <dcterms:modified xsi:type="dcterms:W3CDTF">2021-02-11T21:37:46Z</dcterms:modified>
  <cp:revision>74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 meri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